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19"/>
  </p:notesMasterIdLst>
  <p:sldIdLst>
    <p:sldId id="256" r:id="rId2"/>
    <p:sldId id="257" r:id="rId3"/>
    <p:sldId id="258" r:id="rId4"/>
    <p:sldId id="287" r:id="rId5"/>
    <p:sldId id="259" r:id="rId6"/>
    <p:sldId id="265" r:id="rId7"/>
    <p:sldId id="267" r:id="rId8"/>
    <p:sldId id="269" r:id="rId9"/>
    <p:sldId id="285" r:id="rId10"/>
    <p:sldId id="271" r:id="rId11"/>
    <p:sldId id="277" r:id="rId12"/>
    <p:sldId id="279" r:id="rId13"/>
    <p:sldId id="281" r:id="rId14"/>
    <p:sldId id="283" r:id="rId15"/>
    <p:sldId id="261" r:id="rId16"/>
    <p:sldId id="263" r:id="rId17"/>
    <p:sldId id="286" r:id="rId18"/>
  </p:sldIdLst>
  <p:sldSz cx="9144000" cy="6858000" type="screen4x3"/>
  <p:notesSz cx="6934200" cy="9220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3366"/>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89" d="100"/>
          <a:sy n="89" d="100"/>
        </p:scale>
        <p:origin x="-774" y="-1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4820" cy="461010"/>
          </a:xfrm>
          <a:prstGeom prst="rect">
            <a:avLst/>
          </a:prstGeom>
        </p:spPr>
        <p:txBody>
          <a:bodyPr vert="horz" lIns="92309" tIns="46154" rIns="92309" bIns="46154" rtlCol="0"/>
          <a:lstStyle>
            <a:lvl1pPr algn="l">
              <a:defRPr sz="1200"/>
            </a:lvl1pPr>
          </a:lstStyle>
          <a:p>
            <a:endParaRPr lang="en-US"/>
          </a:p>
        </p:txBody>
      </p:sp>
      <p:sp>
        <p:nvSpPr>
          <p:cNvPr id="3" name="Date Placeholder 2"/>
          <p:cNvSpPr>
            <a:spLocks noGrp="1"/>
          </p:cNvSpPr>
          <p:nvPr>
            <p:ph type="dt" idx="1"/>
          </p:nvPr>
        </p:nvSpPr>
        <p:spPr>
          <a:xfrm>
            <a:off x="3927775" y="0"/>
            <a:ext cx="3004820" cy="461010"/>
          </a:xfrm>
          <a:prstGeom prst="rect">
            <a:avLst/>
          </a:prstGeom>
        </p:spPr>
        <p:txBody>
          <a:bodyPr vert="horz" lIns="92309" tIns="46154" rIns="92309" bIns="46154" rtlCol="0"/>
          <a:lstStyle>
            <a:lvl1pPr algn="r">
              <a:defRPr sz="1200"/>
            </a:lvl1pPr>
          </a:lstStyle>
          <a:p>
            <a:fld id="{0C137D38-3711-4061-B5E9-721CA7225FB6}" type="datetimeFigureOut">
              <a:rPr lang="en-US" smtClean="0"/>
              <a:pPr/>
              <a:t>11/17/2010</a:t>
            </a:fld>
            <a:endParaRPr lang="en-US"/>
          </a:p>
        </p:txBody>
      </p:sp>
      <p:sp>
        <p:nvSpPr>
          <p:cNvPr id="4" name="Slide Image Placeholder 3"/>
          <p:cNvSpPr>
            <a:spLocks noGrp="1" noRot="1" noChangeAspect="1"/>
          </p:cNvSpPr>
          <p:nvPr>
            <p:ph type="sldImg" idx="2"/>
          </p:nvPr>
        </p:nvSpPr>
        <p:spPr>
          <a:xfrm>
            <a:off x="1162050" y="692150"/>
            <a:ext cx="4610100" cy="3457575"/>
          </a:xfrm>
          <a:prstGeom prst="rect">
            <a:avLst/>
          </a:prstGeom>
          <a:noFill/>
          <a:ln w="12700">
            <a:solidFill>
              <a:prstClr val="black"/>
            </a:solidFill>
          </a:ln>
        </p:spPr>
        <p:txBody>
          <a:bodyPr vert="horz" lIns="92309" tIns="46154" rIns="92309" bIns="46154" rtlCol="0" anchor="ctr"/>
          <a:lstStyle/>
          <a:p>
            <a:endParaRPr lang="en-US"/>
          </a:p>
        </p:txBody>
      </p:sp>
      <p:sp>
        <p:nvSpPr>
          <p:cNvPr id="5" name="Notes Placeholder 4"/>
          <p:cNvSpPr>
            <a:spLocks noGrp="1"/>
          </p:cNvSpPr>
          <p:nvPr>
            <p:ph type="body" sz="quarter" idx="3"/>
          </p:nvPr>
        </p:nvSpPr>
        <p:spPr>
          <a:xfrm>
            <a:off x="693420" y="4379595"/>
            <a:ext cx="5547360" cy="4149090"/>
          </a:xfrm>
          <a:prstGeom prst="rect">
            <a:avLst/>
          </a:prstGeom>
        </p:spPr>
        <p:txBody>
          <a:bodyPr vert="horz" lIns="92309" tIns="46154" rIns="92309" bIns="46154"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57590"/>
            <a:ext cx="3004820" cy="461010"/>
          </a:xfrm>
          <a:prstGeom prst="rect">
            <a:avLst/>
          </a:prstGeom>
        </p:spPr>
        <p:txBody>
          <a:bodyPr vert="horz" lIns="92309" tIns="46154" rIns="92309" bIns="46154" rtlCol="0" anchor="b"/>
          <a:lstStyle>
            <a:lvl1pPr algn="l">
              <a:defRPr sz="1200"/>
            </a:lvl1pPr>
          </a:lstStyle>
          <a:p>
            <a:endParaRPr lang="en-US"/>
          </a:p>
        </p:txBody>
      </p:sp>
      <p:sp>
        <p:nvSpPr>
          <p:cNvPr id="7" name="Slide Number Placeholder 6"/>
          <p:cNvSpPr>
            <a:spLocks noGrp="1"/>
          </p:cNvSpPr>
          <p:nvPr>
            <p:ph type="sldNum" sz="quarter" idx="5"/>
          </p:nvPr>
        </p:nvSpPr>
        <p:spPr>
          <a:xfrm>
            <a:off x="3927775" y="8757590"/>
            <a:ext cx="3004820" cy="461010"/>
          </a:xfrm>
          <a:prstGeom prst="rect">
            <a:avLst/>
          </a:prstGeom>
        </p:spPr>
        <p:txBody>
          <a:bodyPr vert="horz" lIns="92309" tIns="46154" rIns="92309" bIns="46154" rtlCol="0" anchor="b"/>
          <a:lstStyle>
            <a:lvl1pPr algn="r">
              <a:defRPr sz="1200"/>
            </a:lvl1pPr>
          </a:lstStyle>
          <a:p>
            <a:fld id="{3F3C7758-CF68-4F2D-8BDC-CD4696FBBF16}" type="slidenum">
              <a:rPr lang="en-US" smtClean="0"/>
              <a:pPr/>
              <a:t>‹#›</a:t>
            </a:fld>
            <a:endParaRPr lang="en-US"/>
          </a:p>
        </p:txBody>
      </p:sp>
    </p:spTree>
    <p:extLst>
      <p:ext uri="{BB962C8B-B14F-4D97-AF65-F5344CB8AC3E}">
        <p14:creationId xmlns:p14="http://schemas.microsoft.com/office/powerpoint/2010/main" xmlns="" val="5462514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F3C7758-CF68-4F2D-8BDC-CD4696FBBF16}"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E78CC2E-C5C2-40D4-B55F-18F3D645A876}" type="slidenum">
              <a:rPr lang="en-US" smtClean="0"/>
              <a:pPr/>
              <a:t>11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E78CC2E-C5C2-40D4-B55F-18F3D645A876}" type="slidenum">
              <a:rPr lang="en-US" smtClean="0"/>
              <a:pPr/>
              <a:t>12</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E78CC2E-C5C2-40D4-B55F-18F3D645A876}" type="slidenum">
              <a:rPr lang="en-US" smtClean="0"/>
              <a:pPr/>
              <a:t>13</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E78CC2E-C5C2-40D4-B55F-18F3D645A876}" type="slidenum">
              <a:rPr lang="en-US" smtClean="0"/>
              <a:pPr/>
              <a:t>14</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B64A4D0-39D9-4233-8BD9-3D171139812A}" type="slidenum">
              <a:rPr lang="en-US" smtClean="0"/>
              <a:pPr/>
              <a:t>15</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B64A4D0-39D9-4233-8BD9-3D171139812A}" type="slidenum">
              <a:rPr lang="en-US" smtClean="0"/>
              <a:pPr/>
              <a:t>16</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F3C7758-CF68-4F2D-8BDC-CD4696FBBF16}"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F3C7758-CF68-4F2D-8BDC-CD4696FBBF16}"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F3C7758-CF68-4F2D-8BDC-CD4696FBBF16}" type="slidenum">
              <a:rPr lang="en-US" smtClean="0"/>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52792B7-387F-4661-9904-4AEE901CCBD2}" type="slidenum">
              <a:rPr lang="en-US" smtClean="0"/>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52792B7-387F-4661-9904-4AEE901CCBD2}" type="slidenum">
              <a:rPr lang="en-US" smtClean="0"/>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52792B7-387F-4661-9904-4AEE901CCBD2}" type="slidenum">
              <a:rPr lang="en-US" smtClean="0"/>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52792B7-387F-4661-9904-4AEE901CCBD2}" type="slidenum">
              <a:rPr lang="en-US" smtClean="0"/>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52792B7-387F-4661-9904-4AEE901CCBD2}"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45AB5FB9-1A11-4502-8BCA-F5BAF7907555}" type="datetimeFigureOut">
              <a:rPr lang="en-US" smtClean="0"/>
              <a:pPr/>
              <a:t>11/17/2010</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BCFE4749-EADF-4722-AE7D-BA55308A4C70}"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5AB5FB9-1A11-4502-8BCA-F5BAF7907555}" type="datetimeFigureOut">
              <a:rPr lang="en-US" smtClean="0"/>
              <a:pPr/>
              <a:t>11/17/2010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FE4749-EADF-4722-AE7D-BA55308A4C7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5AB5FB9-1A11-4502-8BCA-F5BAF7907555}" type="datetimeFigureOut">
              <a:rPr lang="en-US" smtClean="0"/>
              <a:pPr/>
              <a:t>11/17/2010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FE4749-EADF-4722-AE7D-BA55308A4C7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5AB5FB9-1A11-4502-8BCA-F5BAF7907555}" type="datetimeFigureOut">
              <a:rPr lang="en-US" smtClean="0"/>
              <a:pPr/>
              <a:t>11/17/2010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FE4749-EADF-4722-AE7D-BA55308A4C7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5AB5FB9-1A11-4502-8BCA-F5BAF7907555}" type="datetimeFigureOut">
              <a:rPr lang="en-US" smtClean="0"/>
              <a:pPr/>
              <a:t>11/17/2010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BCFE4749-EADF-4722-AE7D-BA55308A4C7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5AB5FB9-1A11-4502-8BCA-F5BAF7907555}" type="datetimeFigureOut">
              <a:rPr lang="en-US" smtClean="0"/>
              <a:pPr/>
              <a:t>11/17/2010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FE4749-EADF-4722-AE7D-BA55308A4C7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5AB5FB9-1A11-4502-8BCA-F5BAF7907555}" type="datetimeFigureOut">
              <a:rPr lang="en-US" smtClean="0"/>
              <a:pPr/>
              <a:t>11/17/2010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CFE4749-EADF-4722-AE7D-BA55308A4C7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5AB5FB9-1A11-4502-8BCA-F5BAF7907555}" type="datetimeFigureOut">
              <a:rPr lang="en-US" smtClean="0"/>
              <a:pPr/>
              <a:t>11/17/2010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CFE4749-EADF-4722-AE7D-BA55308A4C7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AB5FB9-1A11-4502-8BCA-F5BAF7907555}" type="datetimeFigureOut">
              <a:rPr lang="en-US" smtClean="0"/>
              <a:pPr/>
              <a:t>11/17/2010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CFE4749-EADF-4722-AE7D-BA55308A4C7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5AB5FB9-1A11-4502-8BCA-F5BAF7907555}" type="datetimeFigureOut">
              <a:rPr lang="en-US" smtClean="0"/>
              <a:pPr/>
              <a:t>11/17/2010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FE4749-EADF-4722-AE7D-BA55308A4C7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5AB5FB9-1A11-4502-8BCA-F5BAF7907555}" type="datetimeFigureOut">
              <a:rPr lang="en-US" smtClean="0"/>
              <a:pPr/>
              <a:t>11/17/2010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FE4749-EADF-4722-AE7D-BA55308A4C7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45AB5FB9-1A11-4502-8BCA-F5BAF7907555}" type="datetimeFigureOut">
              <a:rPr lang="en-US" smtClean="0"/>
              <a:pPr/>
              <a:t>11/17/2010</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BCFE4749-EADF-4722-AE7D-BA55308A4C70}"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ctr"/>
            <a:r>
              <a:rPr lang="en-US" dirty="0" smtClean="0">
                <a:solidFill>
                  <a:srgbClr val="FFC000"/>
                </a:solidFill>
              </a:rPr>
              <a:t>10 </a:t>
            </a:r>
            <a:r>
              <a:rPr lang="en-US" dirty="0" err="1" smtClean="0">
                <a:solidFill>
                  <a:srgbClr val="FFC000"/>
                </a:solidFill>
              </a:rPr>
              <a:t>thINGS</a:t>
            </a:r>
            <a:r>
              <a:rPr lang="en-US" dirty="0" smtClean="0">
                <a:solidFill>
                  <a:srgbClr val="FFC000"/>
                </a:solidFill>
              </a:rPr>
              <a:t> you can do to ensure compliance with the law</a:t>
            </a:r>
            <a:endParaRPr lang="en-US" dirty="0">
              <a:solidFill>
                <a:srgbClr val="FFC000"/>
              </a:solidFill>
            </a:endParaRPr>
          </a:p>
        </p:txBody>
      </p:sp>
      <p:sp>
        <p:nvSpPr>
          <p:cNvPr id="3" name="Subtitle 2"/>
          <p:cNvSpPr>
            <a:spLocks noGrp="1"/>
          </p:cNvSpPr>
          <p:nvPr>
            <p:ph type="subTitle" idx="1"/>
          </p:nvPr>
        </p:nvSpPr>
        <p:spPr>
          <a:xfrm>
            <a:off x="1371600" y="3886200"/>
            <a:ext cx="6400800" cy="1752600"/>
          </a:xfrm>
        </p:spPr>
        <p:txBody>
          <a:bodyPr>
            <a:normAutofit/>
          </a:bodyPr>
          <a:lstStyle/>
          <a:p>
            <a:r>
              <a:rPr lang="en-US" b="1" dirty="0" smtClean="0">
                <a:solidFill>
                  <a:schemeClr val="bg1"/>
                </a:solidFill>
                <a:latin typeface="Arial" pitchFamily="34" charset="0"/>
                <a:cs typeface="Arial" pitchFamily="34" charset="0"/>
              </a:rPr>
              <a:t>Presentation by:</a:t>
            </a:r>
          </a:p>
          <a:p>
            <a:r>
              <a:rPr lang="en-US" b="1" dirty="0" smtClean="0">
                <a:solidFill>
                  <a:schemeClr val="bg1"/>
                </a:solidFill>
                <a:latin typeface="Arial" pitchFamily="34" charset="0"/>
                <a:cs typeface="Arial" pitchFamily="34" charset="0"/>
              </a:rPr>
              <a:t>Omar </a:t>
            </a:r>
            <a:r>
              <a:rPr lang="en-US" b="1" dirty="0" err="1" smtClean="0">
                <a:solidFill>
                  <a:schemeClr val="bg1"/>
                </a:solidFill>
                <a:latin typeface="Arial" pitchFamily="34" charset="0"/>
                <a:cs typeface="Arial" pitchFamily="34" charset="0"/>
              </a:rPr>
              <a:t>Fierro</a:t>
            </a:r>
            <a:r>
              <a:rPr lang="en-US" b="1" dirty="0">
                <a:solidFill>
                  <a:schemeClr val="bg1"/>
                </a:solidFill>
                <a:latin typeface="Arial" pitchFamily="34" charset="0"/>
                <a:cs typeface="Arial" pitchFamily="34" charset="0"/>
              </a:rPr>
              <a:t>, Manuel </a:t>
            </a:r>
            <a:r>
              <a:rPr lang="en-US" b="1" dirty="0" err="1" smtClean="0">
                <a:solidFill>
                  <a:schemeClr val="bg1"/>
                </a:solidFill>
                <a:latin typeface="Arial" pitchFamily="34" charset="0"/>
                <a:cs typeface="Arial" pitchFamily="34" charset="0"/>
              </a:rPr>
              <a:t>Gamboa</a:t>
            </a:r>
            <a:r>
              <a:rPr lang="en-US" b="1" dirty="0" smtClean="0">
                <a:solidFill>
                  <a:schemeClr val="bg1"/>
                </a:solidFill>
                <a:latin typeface="Arial" pitchFamily="34" charset="0"/>
                <a:cs typeface="Arial" pitchFamily="34" charset="0"/>
              </a:rPr>
              <a:t>,</a:t>
            </a:r>
          </a:p>
          <a:p>
            <a:r>
              <a:rPr lang="en-US" b="1" dirty="0" smtClean="0">
                <a:solidFill>
                  <a:schemeClr val="bg1"/>
                </a:solidFill>
                <a:latin typeface="Arial" pitchFamily="34" charset="0"/>
                <a:cs typeface="Arial" pitchFamily="34" charset="0"/>
              </a:rPr>
              <a:t>David Kohutek, </a:t>
            </a:r>
            <a:r>
              <a:rPr lang="en-US" b="1" dirty="0">
                <a:solidFill>
                  <a:schemeClr val="bg1"/>
                </a:solidFill>
                <a:latin typeface="Arial" pitchFamily="34" charset="0"/>
                <a:cs typeface="Arial" pitchFamily="34" charset="0"/>
              </a:rPr>
              <a:t>&amp; Joe </a:t>
            </a:r>
            <a:r>
              <a:rPr lang="en-US" b="1" dirty="0" err="1">
                <a:solidFill>
                  <a:schemeClr val="bg1"/>
                </a:solidFill>
                <a:latin typeface="Arial" pitchFamily="34" charset="0"/>
                <a:cs typeface="Arial" pitchFamily="34" charset="0"/>
              </a:rPr>
              <a:t>Stanaland</a:t>
            </a:r>
            <a:endParaRPr lang="en-US" b="1" dirty="0">
              <a:solidFill>
                <a:schemeClr val="bg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C000"/>
                </a:solidFill>
              </a:rPr>
              <a:t>Length of DAEP Assignment</a:t>
            </a:r>
            <a:endParaRPr lang="en-US" dirty="0">
              <a:solidFill>
                <a:srgbClr val="FFC000"/>
              </a:solidFill>
            </a:endParaRPr>
          </a:p>
        </p:txBody>
      </p:sp>
      <p:sp>
        <p:nvSpPr>
          <p:cNvPr id="3" name="Content Placeholder 2"/>
          <p:cNvSpPr>
            <a:spLocks noGrp="1"/>
          </p:cNvSpPr>
          <p:nvPr>
            <p:ph idx="1"/>
          </p:nvPr>
        </p:nvSpPr>
        <p:spPr/>
        <p:txBody>
          <a:bodyPr/>
          <a:lstStyle/>
          <a:p>
            <a:pPr marL="457200" indent="-457200"/>
            <a:r>
              <a:rPr lang="en-US" b="1" dirty="0" smtClean="0">
                <a:solidFill>
                  <a:schemeClr val="bg1"/>
                </a:solidFill>
                <a:latin typeface="Arial" pitchFamily="34" charset="0"/>
                <a:cs typeface="Arial" pitchFamily="34" charset="0"/>
              </a:rPr>
              <a:t>District must adopt guidelines</a:t>
            </a:r>
          </a:p>
          <a:p>
            <a:pPr marL="457200" indent="-457200"/>
            <a:endParaRPr lang="en-US" b="1" dirty="0" smtClean="0">
              <a:solidFill>
                <a:schemeClr val="bg1"/>
              </a:solidFill>
              <a:latin typeface="Arial" pitchFamily="34" charset="0"/>
              <a:cs typeface="Arial" pitchFamily="34" charset="0"/>
            </a:endParaRPr>
          </a:p>
          <a:p>
            <a:pPr marL="457200" indent="-457200"/>
            <a:r>
              <a:rPr lang="en-US" b="1" dirty="0" smtClean="0">
                <a:solidFill>
                  <a:schemeClr val="bg1"/>
                </a:solidFill>
                <a:latin typeface="Arial" pitchFamily="34" charset="0"/>
                <a:cs typeface="Arial" pitchFamily="34" charset="0"/>
              </a:rPr>
              <a:t>Always follow those guidelines</a:t>
            </a:r>
          </a:p>
          <a:p>
            <a:pPr marL="457200" indent="-457200"/>
            <a:endParaRPr lang="en-US" b="1" dirty="0" smtClean="0">
              <a:solidFill>
                <a:schemeClr val="bg1"/>
              </a:solidFill>
              <a:latin typeface="Arial" pitchFamily="34" charset="0"/>
              <a:cs typeface="Arial" pitchFamily="34" charset="0"/>
            </a:endParaRPr>
          </a:p>
          <a:p>
            <a:pPr marL="457200" indent="-457200"/>
            <a:r>
              <a:rPr lang="en-US" b="1" dirty="0" smtClean="0">
                <a:solidFill>
                  <a:schemeClr val="bg1"/>
                </a:solidFill>
                <a:latin typeface="Arial" pitchFamily="34" charset="0"/>
                <a:cs typeface="Arial" pitchFamily="34" charset="0"/>
              </a:rPr>
              <a:t>Maximum time is one school year</a:t>
            </a:r>
          </a:p>
          <a:p>
            <a:pPr marL="457200" indent="-457200"/>
            <a:endParaRPr lang="en-US" b="1" dirty="0" smtClean="0">
              <a:solidFill>
                <a:schemeClr val="bg1"/>
              </a:solidFill>
              <a:latin typeface="Arial" pitchFamily="34" charset="0"/>
              <a:cs typeface="Arial" pitchFamily="34" charset="0"/>
            </a:endParaRPr>
          </a:p>
          <a:p>
            <a:pPr marL="457200" indent="-457200"/>
            <a:r>
              <a:rPr lang="en-US" b="1" dirty="0" smtClean="0">
                <a:solidFill>
                  <a:schemeClr val="bg1"/>
                </a:solidFill>
                <a:latin typeface="Arial" pitchFamily="34" charset="0"/>
                <a:cs typeface="Arial" pitchFamily="34" charset="0"/>
              </a:rPr>
              <a:t>Exceptions – Continued threat</a:t>
            </a:r>
          </a:p>
          <a:p>
            <a:pPr marL="137160" indent="0">
              <a:buNone/>
            </a:pPr>
            <a:r>
              <a:rPr lang="en-US" b="1" dirty="0">
                <a:solidFill>
                  <a:schemeClr val="bg1"/>
                </a:solidFill>
                <a:latin typeface="Arial" pitchFamily="34" charset="0"/>
                <a:cs typeface="Arial" pitchFamily="34" charset="0"/>
              </a:rPr>
              <a:t>	</a:t>
            </a:r>
            <a:r>
              <a:rPr lang="en-US" b="1" dirty="0" smtClean="0">
                <a:solidFill>
                  <a:schemeClr val="bg1"/>
                </a:solidFill>
                <a:latin typeface="Arial" pitchFamily="34" charset="0"/>
                <a:cs typeface="Arial" pitchFamily="34" charset="0"/>
              </a:rPr>
              <a:t>	 	</a:t>
            </a:r>
            <a:r>
              <a:rPr lang="en-US" sz="2000" b="1" dirty="0" smtClean="0">
                <a:solidFill>
                  <a:schemeClr val="bg1"/>
                </a:solidFill>
                <a:latin typeface="Arial" pitchFamily="34" charset="0"/>
                <a:cs typeface="Arial" pitchFamily="34" charset="0"/>
              </a:rPr>
              <a:t>-- DAEP student safety</a:t>
            </a:r>
          </a:p>
          <a:p>
            <a:endParaRPr lang="en-US" dirty="0" smtClean="0"/>
          </a:p>
          <a:p>
            <a:endParaRPr lang="en-US" dirty="0"/>
          </a:p>
        </p:txBody>
      </p:sp>
      <p:pic>
        <p:nvPicPr>
          <p:cNvPr id="3074" name="Picture 2" descr="C:\Documents and Settings\david.kohutek\Local Settings\Temporary Internet Files\Content.IE5\072023W2\MC900287633[1].wmf"/>
          <p:cNvPicPr>
            <a:picLocks noChangeAspect="1" noChangeArrowheads="1"/>
          </p:cNvPicPr>
          <p:nvPr/>
        </p:nvPicPr>
        <p:blipFill>
          <a:blip r:embed="rId3" cstate="print"/>
          <a:srcRect/>
          <a:stretch>
            <a:fillRect/>
          </a:stretch>
        </p:blipFill>
        <p:spPr bwMode="auto">
          <a:xfrm>
            <a:off x="6629400" y="4114800"/>
            <a:ext cx="1869598" cy="2059252"/>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Rot="1" noChangeArrowheads="1"/>
          </p:cNvSpPr>
          <p:nvPr>
            <p:ph type="title"/>
          </p:nvPr>
        </p:nvSpPr>
        <p:spPr/>
        <p:txBody>
          <a:bodyPr/>
          <a:lstStyle/>
          <a:p>
            <a:r>
              <a:rPr lang="en-US" dirty="0">
                <a:solidFill>
                  <a:srgbClr val="FFC000"/>
                </a:solidFill>
                <a:latin typeface="Arial" pitchFamily="34" charset="0"/>
                <a:cs typeface="Arial" pitchFamily="34" charset="0"/>
              </a:rPr>
              <a:t>DAEP Placement Term</a:t>
            </a:r>
          </a:p>
        </p:txBody>
      </p:sp>
      <p:sp>
        <p:nvSpPr>
          <p:cNvPr id="10243" name="Rectangle 3"/>
          <p:cNvSpPr>
            <a:spLocks noGrp="1" noChangeArrowheads="1"/>
          </p:cNvSpPr>
          <p:nvPr>
            <p:ph type="body" idx="1"/>
          </p:nvPr>
        </p:nvSpPr>
        <p:spPr/>
        <p:txBody>
          <a:bodyPr/>
          <a:lstStyle/>
          <a:p>
            <a:pPr>
              <a:buClr>
                <a:schemeClr val="tx1"/>
              </a:buClr>
              <a:buFontTx/>
              <a:buChar char="•"/>
            </a:pPr>
            <a:endParaRPr lang="en-US" sz="2400" b="1" dirty="0">
              <a:solidFill>
                <a:schemeClr val="bg1"/>
              </a:solidFill>
              <a:latin typeface="Arial" pitchFamily="34" charset="0"/>
              <a:cs typeface="Arial" pitchFamily="34" charset="0"/>
            </a:endParaRPr>
          </a:p>
          <a:p>
            <a:pPr>
              <a:buClr>
                <a:schemeClr val="tx1"/>
              </a:buClr>
            </a:pPr>
            <a:r>
              <a:rPr lang="en-US" sz="2400" b="1" dirty="0">
                <a:solidFill>
                  <a:schemeClr val="bg1"/>
                </a:solidFill>
                <a:latin typeface="Arial" pitchFamily="34" charset="0"/>
                <a:cs typeface="Arial" pitchFamily="34" charset="0"/>
              </a:rPr>
              <a:t>Students should be given a definite term when </a:t>
            </a:r>
            <a:r>
              <a:rPr lang="en-US" sz="2400" b="1" dirty="0" smtClean="0">
                <a:solidFill>
                  <a:schemeClr val="bg1"/>
                </a:solidFill>
                <a:latin typeface="Arial" pitchFamily="34" charset="0"/>
                <a:cs typeface="Arial" pitchFamily="34" charset="0"/>
              </a:rPr>
              <a:t>placed</a:t>
            </a:r>
            <a:endParaRPr lang="en-US" sz="2400" b="1" dirty="0">
              <a:solidFill>
                <a:schemeClr val="bg1"/>
              </a:solidFill>
              <a:latin typeface="Arial" pitchFamily="34" charset="0"/>
              <a:cs typeface="Arial" pitchFamily="34" charset="0"/>
            </a:endParaRPr>
          </a:p>
          <a:p>
            <a:pPr>
              <a:buClr>
                <a:schemeClr val="tx1"/>
              </a:buClr>
            </a:pPr>
            <a:endParaRPr lang="en-US" sz="2400" b="1" dirty="0">
              <a:solidFill>
                <a:schemeClr val="bg1"/>
              </a:solidFill>
              <a:latin typeface="Arial" pitchFamily="34" charset="0"/>
              <a:cs typeface="Arial" pitchFamily="34" charset="0"/>
            </a:endParaRPr>
          </a:p>
          <a:p>
            <a:pPr>
              <a:buClr>
                <a:schemeClr val="tx1"/>
              </a:buClr>
            </a:pPr>
            <a:r>
              <a:rPr lang="en-US" sz="2400" b="1" dirty="0">
                <a:solidFill>
                  <a:schemeClr val="bg1"/>
                </a:solidFill>
                <a:latin typeface="Arial" pitchFamily="34" charset="0"/>
                <a:cs typeface="Arial" pitchFamily="34" charset="0"/>
              </a:rPr>
              <a:t>A term may be shortened due to good behavior or progress </a:t>
            </a:r>
            <a:r>
              <a:rPr lang="en-US" sz="2400" b="1" dirty="0" smtClean="0">
                <a:solidFill>
                  <a:schemeClr val="bg1"/>
                </a:solidFill>
                <a:latin typeface="Arial" pitchFamily="34" charset="0"/>
                <a:cs typeface="Arial" pitchFamily="34" charset="0"/>
              </a:rPr>
              <a:t>made</a:t>
            </a:r>
            <a:endParaRPr lang="en-US" sz="2400" b="1" dirty="0">
              <a:solidFill>
                <a:schemeClr val="bg1"/>
              </a:solidFill>
              <a:latin typeface="Arial" pitchFamily="34" charset="0"/>
              <a:cs typeface="Arial" pitchFamily="34" charset="0"/>
            </a:endParaRPr>
          </a:p>
          <a:p>
            <a:pPr>
              <a:buClr>
                <a:schemeClr val="tx1"/>
              </a:buClr>
            </a:pPr>
            <a:endParaRPr lang="en-US" sz="2400" b="1" dirty="0">
              <a:solidFill>
                <a:schemeClr val="bg1"/>
              </a:solidFill>
              <a:latin typeface="Arial" pitchFamily="34" charset="0"/>
              <a:cs typeface="Arial" pitchFamily="34" charset="0"/>
            </a:endParaRPr>
          </a:p>
          <a:p>
            <a:pPr>
              <a:buClr>
                <a:schemeClr val="tx1"/>
              </a:buClr>
            </a:pPr>
            <a:r>
              <a:rPr lang="en-US" sz="2400" b="1" dirty="0">
                <a:solidFill>
                  <a:schemeClr val="bg1"/>
                </a:solidFill>
                <a:latin typeface="Arial" pitchFamily="34" charset="0"/>
                <a:cs typeface="Arial" pitchFamily="34" charset="0"/>
              </a:rPr>
              <a:t>However, an administrator may not “arbitrarily” assign additional days without an appropriate written order and a new due process </a:t>
            </a:r>
            <a:r>
              <a:rPr lang="en-US" sz="2400" b="1" dirty="0" smtClean="0">
                <a:solidFill>
                  <a:schemeClr val="bg1"/>
                </a:solidFill>
                <a:latin typeface="Arial" pitchFamily="34" charset="0"/>
                <a:cs typeface="Arial" pitchFamily="34" charset="0"/>
              </a:rPr>
              <a:t>conference</a:t>
            </a:r>
            <a:endParaRPr lang="en-US" sz="2400" b="1" dirty="0">
              <a:solidFill>
                <a:schemeClr val="bg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Rot="1" noChangeArrowheads="1"/>
          </p:cNvSpPr>
          <p:nvPr>
            <p:ph type="title"/>
          </p:nvPr>
        </p:nvSpPr>
        <p:spPr/>
        <p:txBody>
          <a:bodyPr/>
          <a:lstStyle/>
          <a:p>
            <a:r>
              <a:rPr lang="en-US" dirty="0">
                <a:solidFill>
                  <a:srgbClr val="FFC000"/>
                </a:solidFill>
                <a:latin typeface="Arial" pitchFamily="34" charset="0"/>
                <a:cs typeface="Arial" pitchFamily="34" charset="0"/>
              </a:rPr>
              <a:t>DAEP Term: Additional Days</a:t>
            </a:r>
          </a:p>
        </p:txBody>
      </p:sp>
      <p:sp>
        <p:nvSpPr>
          <p:cNvPr id="11267" name="Rectangle 3"/>
          <p:cNvSpPr>
            <a:spLocks noGrp="1" noChangeArrowheads="1"/>
          </p:cNvSpPr>
          <p:nvPr>
            <p:ph type="body" idx="1"/>
          </p:nvPr>
        </p:nvSpPr>
        <p:spPr/>
        <p:txBody>
          <a:bodyPr>
            <a:normAutofit lnSpcReduction="10000"/>
          </a:bodyPr>
          <a:lstStyle/>
          <a:p>
            <a:pPr marL="609600" indent="-609600">
              <a:buClr>
                <a:schemeClr val="tx1"/>
              </a:buClr>
              <a:buFontTx/>
              <a:buChar char="•"/>
            </a:pPr>
            <a:endParaRPr lang="en-US" sz="2400" dirty="0">
              <a:latin typeface="Serifa BT" pitchFamily="18" charset="0"/>
            </a:endParaRPr>
          </a:p>
          <a:p>
            <a:pPr marL="0" indent="0">
              <a:buClr>
                <a:schemeClr val="tx1"/>
              </a:buClr>
              <a:buNone/>
            </a:pPr>
            <a:r>
              <a:rPr lang="en-US" sz="2400" b="1" dirty="0">
                <a:solidFill>
                  <a:schemeClr val="bg1"/>
                </a:solidFill>
                <a:latin typeface="Arial" pitchFamily="34" charset="0"/>
                <a:cs typeface="Arial" pitchFamily="34" charset="0"/>
              </a:rPr>
              <a:t>Any additional days added will be considered as a new </a:t>
            </a:r>
            <a:r>
              <a:rPr lang="en-US" sz="2400" b="1" dirty="0" smtClean="0">
                <a:solidFill>
                  <a:schemeClr val="bg1"/>
                </a:solidFill>
                <a:latin typeface="Arial" pitchFamily="34" charset="0"/>
                <a:cs typeface="Arial" pitchFamily="34" charset="0"/>
              </a:rPr>
              <a:t>assignment</a:t>
            </a:r>
          </a:p>
          <a:p>
            <a:pPr marL="0" indent="0">
              <a:buClr>
                <a:schemeClr val="tx1"/>
              </a:buClr>
              <a:buNone/>
            </a:pPr>
            <a:endParaRPr lang="en-US" sz="2400" b="1" dirty="0">
              <a:solidFill>
                <a:schemeClr val="bg1"/>
              </a:solidFill>
              <a:latin typeface="Arial" pitchFamily="34" charset="0"/>
              <a:cs typeface="Arial" pitchFamily="34" charset="0"/>
            </a:endParaRPr>
          </a:p>
          <a:p>
            <a:pPr marL="0" indent="0">
              <a:buClr>
                <a:schemeClr val="tx1"/>
              </a:buClr>
              <a:buNone/>
            </a:pPr>
            <a:r>
              <a:rPr lang="en-US" sz="2400" b="1" dirty="0">
                <a:solidFill>
                  <a:schemeClr val="bg1"/>
                </a:solidFill>
                <a:latin typeface="Arial" pitchFamily="34" charset="0"/>
                <a:cs typeface="Arial" pitchFamily="34" charset="0"/>
              </a:rPr>
              <a:t>New assignments must include the following:</a:t>
            </a:r>
          </a:p>
          <a:p>
            <a:pPr marL="609600" indent="-609600">
              <a:buClr>
                <a:schemeClr val="tx1"/>
              </a:buClr>
              <a:buFontTx/>
              <a:buNone/>
            </a:pPr>
            <a:endParaRPr lang="en-US" sz="2400" b="1" dirty="0">
              <a:solidFill>
                <a:schemeClr val="bg1"/>
              </a:solidFill>
              <a:latin typeface="Arial" pitchFamily="34" charset="0"/>
              <a:cs typeface="Arial" pitchFamily="34" charset="0"/>
            </a:endParaRPr>
          </a:p>
          <a:p>
            <a:pPr marL="609600" indent="-609600">
              <a:buClr>
                <a:schemeClr val="tx1"/>
              </a:buClr>
              <a:buFontTx/>
              <a:buAutoNum type="arabicParenBoth"/>
            </a:pPr>
            <a:r>
              <a:rPr lang="en-US" sz="2400" b="1" dirty="0">
                <a:solidFill>
                  <a:schemeClr val="bg1"/>
                </a:solidFill>
                <a:effectLst/>
                <a:latin typeface="Arial" pitchFamily="34" charset="0"/>
                <a:cs typeface="Arial" pitchFamily="34" charset="0"/>
              </a:rPr>
              <a:t>A Parent </a:t>
            </a:r>
            <a:r>
              <a:rPr lang="en-US" sz="2400" b="1" dirty="0" smtClean="0">
                <a:solidFill>
                  <a:schemeClr val="bg1"/>
                </a:solidFill>
                <a:effectLst/>
                <a:latin typeface="Arial" pitchFamily="34" charset="0"/>
                <a:cs typeface="Arial" pitchFamily="34" charset="0"/>
              </a:rPr>
              <a:t>Conference</a:t>
            </a:r>
          </a:p>
          <a:p>
            <a:pPr marL="609600" indent="-609600">
              <a:buClr>
                <a:schemeClr val="tx1"/>
              </a:buClr>
              <a:buFontTx/>
              <a:buAutoNum type="arabicParenBoth"/>
            </a:pPr>
            <a:endParaRPr lang="en-US" sz="2400" b="1" dirty="0">
              <a:solidFill>
                <a:schemeClr val="bg1"/>
              </a:solidFill>
              <a:effectLst/>
              <a:latin typeface="Arial" pitchFamily="34" charset="0"/>
              <a:cs typeface="Arial" pitchFamily="34" charset="0"/>
            </a:endParaRPr>
          </a:p>
          <a:p>
            <a:pPr marL="609600" indent="-609600">
              <a:buClr>
                <a:schemeClr val="tx1"/>
              </a:buClr>
              <a:buFontTx/>
              <a:buAutoNum type="arabicParenBoth"/>
            </a:pPr>
            <a:r>
              <a:rPr lang="en-US" sz="2400" b="1" dirty="0">
                <a:solidFill>
                  <a:schemeClr val="bg1"/>
                </a:solidFill>
                <a:effectLst/>
                <a:latin typeface="Arial" pitchFamily="34" charset="0"/>
                <a:cs typeface="Arial" pitchFamily="34" charset="0"/>
              </a:rPr>
              <a:t>A New Placement </a:t>
            </a:r>
            <a:r>
              <a:rPr lang="en-US" sz="2400" b="1" dirty="0" smtClean="0">
                <a:solidFill>
                  <a:schemeClr val="bg1"/>
                </a:solidFill>
                <a:effectLst/>
                <a:latin typeface="Arial" pitchFamily="34" charset="0"/>
                <a:cs typeface="Arial" pitchFamily="34" charset="0"/>
              </a:rPr>
              <a:t>Order</a:t>
            </a:r>
          </a:p>
          <a:p>
            <a:pPr marL="609600" indent="-609600">
              <a:buClr>
                <a:schemeClr val="tx1"/>
              </a:buClr>
              <a:buFontTx/>
              <a:buAutoNum type="arabicParenBoth"/>
            </a:pPr>
            <a:endParaRPr lang="en-US" sz="2400" b="1" dirty="0">
              <a:solidFill>
                <a:schemeClr val="bg1"/>
              </a:solidFill>
              <a:effectLst/>
              <a:latin typeface="Arial" pitchFamily="34" charset="0"/>
              <a:cs typeface="Arial" pitchFamily="34" charset="0"/>
            </a:endParaRPr>
          </a:p>
          <a:p>
            <a:pPr marL="609600" indent="-609600">
              <a:buClr>
                <a:schemeClr val="tx1"/>
              </a:buClr>
              <a:buFontTx/>
              <a:buAutoNum type="arabicParenBoth"/>
            </a:pPr>
            <a:r>
              <a:rPr lang="en-US" sz="2400" b="1" dirty="0">
                <a:solidFill>
                  <a:schemeClr val="bg1"/>
                </a:solidFill>
                <a:effectLst/>
                <a:latin typeface="Arial" pitchFamily="34" charset="0"/>
                <a:cs typeface="Arial" pitchFamily="34" charset="0"/>
              </a:rPr>
              <a:t>New Public Education Information Management System (PEIMS) 425 record for behavior </a:t>
            </a:r>
            <a:r>
              <a:rPr lang="en-US" sz="2400" b="1" dirty="0" smtClean="0">
                <a:solidFill>
                  <a:schemeClr val="bg1"/>
                </a:solidFill>
                <a:effectLst/>
                <a:latin typeface="Arial" pitchFamily="34" charset="0"/>
                <a:cs typeface="Arial" pitchFamily="34" charset="0"/>
              </a:rPr>
              <a:t>violation</a:t>
            </a:r>
            <a:endParaRPr lang="en-US" sz="2400" b="1" dirty="0">
              <a:solidFill>
                <a:schemeClr val="bg1"/>
              </a:solidFill>
              <a:effectLst/>
              <a:latin typeface="Arial" pitchFamily="34" charset="0"/>
              <a:cs typeface="Arial" pitchFamily="34" charset="0"/>
            </a:endParaRPr>
          </a:p>
          <a:p>
            <a:pPr marL="609600" indent="-609600">
              <a:buClr>
                <a:schemeClr val="tx1"/>
              </a:buClr>
              <a:buFontTx/>
              <a:buAutoNum type="arabicParenBoth"/>
            </a:pPr>
            <a:endParaRPr lang="en-US" sz="2400" dirty="0">
              <a:effectLst/>
              <a:latin typeface="Serifa BT"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Rot="1" noChangeArrowheads="1"/>
          </p:cNvSpPr>
          <p:nvPr>
            <p:ph type="title"/>
          </p:nvPr>
        </p:nvSpPr>
        <p:spPr/>
        <p:txBody>
          <a:bodyPr/>
          <a:lstStyle/>
          <a:p>
            <a:r>
              <a:rPr lang="en-US" dirty="0">
                <a:solidFill>
                  <a:srgbClr val="FFC000"/>
                </a:solidFill>
                <a:latin typeface="Arial" pitchFamily="34" charset="0"/>
                <a:cs typeface="Arial" pitchFamily="34" charset="0"/>
              </a:rPr>
              <a:t>Corporal Punishment</a:t>
            </a:r>
          </a:p>
        </p:txBody>
      </p:sp>
      <p:sp>
        <p:nvSpPr>
          <p:cNvPr id="13315" name="Rectangle 3"/>
          <p:cNvSpPr>
            <a:spLocks noGrp="1" noChangeArrowheads="1"/>
          </p:cNvSpPr>
          <p:nvPr>
            <p:ph type="body" idx="1"/>
          </p:nvPr>
        </p:nvSpPr>
        <p:spPr/>
        <p:txBody>
          <a:bodyPr/>
          <a:lstStyle/>
          <a:p>
            <a:pPr marL="609600" indent="-609600">
              <a:buClr>
                <a:schemeClr val="tx1"/>
              </a:buClr>
              <a:buFontTx/>
              <a:buChar char="•"/>
            </a:pPr>
            <a:endParaRPr lang="en-US" sz="2400" dirty="0">
              <a:effectLst/>
              <a:latin typeface="Serifa BT" pitchFamily="18" charset="0"/>
            </a:endParaRPr>
          </a:p>
          <a:p>
            <a:pPr marL="342900" indent="-342900">
              <a:buClr>
                <a:schemeClr val="tx1"/>
              </a:buClr>
            </a:pPr>
            <a:r>
              <a:rPr lang="en-US" sz="2400" b="1" dirty="0">
                <a:solidFill>
                  <a:schemeClr val="bg1"/>
                </a:solidFill>
                <a:effectLst/>
                <a:latin typeface="Arial" pitchFamily="34" charset="0"/>
                <a:cs typeface="Arial" pitchFamily="34" charset="0"/>
              </a:rPr>
              <a:t>Imperative to know your district policy when dealing with corporal </a:t>
            </a:r>
            <a:r>
              <a:rPr lang="en-US" sz="2400" b="1" dirty="0" smtClean="0">
                <a:solidFill>
                  <a:schemeClr val="bg1"/>
                </a:solidFill>
                <a:effectLst/>
                <a:latin typeface="Arial" pitchFamily="34" charset="0"/>
                <a:cs typeface="Arial" pitchFamily="34" charset="0"/>
              </a:rPr>
              <a:t>punishment</a:t>
            </a:r>
            <a:endParaRPr lang="en-US" sz="2400" b="1" dirty="0">
              <a:solidFill>
                <a:schemeClr val="bg1"/>
              </a:solidFill>
              <a:effectLst/>
              <a:latin typeface="Arial" pitchFamily="34" charset="0"/>
              <a:cs typeface="Arial" pitchFamily="34" charset="0"/>
            </a:endParaRPr>
          </a:p>
          <a:p>
            <a:pPr marL="342900" indent="-342900">
              <a:buClr>
                <a:schemeClr val="tx1"/>
              </a:buClr>
            </a:pPr>
            <a:endParaRPr lang="en-US" sz="2400" b="1" dirty="0">
              <a:solidFill>
                <a:schemeClr val="bg1"/>
              </a:solidFill>
              <a:effectLst/>
              <a:latin typeface="Arial" pitchFamily="34" charset="0"/>
              <a:cs typeface="Arial" pitchFamily="34" charset="0"/>
            </a:endParaRPr>
          </a:p>
          <a:p>
            <a:pPr marL="342900" indent="-342900">
              <a:buClr>
                <a:schemeClr val="tx1"/>
              </a:buClr>
            </a:pPr>
            <a:r>
              <a:rPr lang="en-US" sz="2400" b="1" dirty="0">
                <a:solidFill>
                  <a:schemeClr val="bg1"/>
                </a:solidFill>
                <a:effectLst/>
                <a:latin typeface="Arial" pitchFamily="34" charset="0"/>
                <a:cs typeface="Arial" pitchFamily="34" charset="0"/>
              </a:rPr>
              <a:t>Always get parental written permission regardless what district policies </a:t>
            </a:r>
            <a:r>
              <a:rPr lang="en-US" sz="2400" b="1" dirty="0" smtClean="0">
                <a:solidFill>
                  <a:schemeClr val="bg1"/>
                </a:solidFill>
                <a:effectLst/>
                <a:latin typeface="Arial" pitchFamily="34" charset="0"/>
                <a:cs typeface="Arial" pitchFamily="34" charset="0"/>
              </a:rPr>
              <a:t>say </a:t>
            </a:r>
            <a:endParaRPr lang="en-US" sz="2400" b="1" dirty="0">
              <a:solidFill>
                <a:schemeClr val="bg1"/>
              </a:solidFill>
              <a:effectLst/>
              <a:latin typeface="Arial" pitchFamily="34" charset="0"/>
              <a:cs typeface="Arial" pitchFamily="34" charset="0"/>
            </a:endParaRPr>
          </a:p>
          <a:p>
            <a:pPr marL="342900" indent="-342900">
              <a:buClr>
                <a:schemeClr val="tx1"/>
              </a:buClr>
            </a:pPr>
            <a:endParaRPr lang="en-US" sz="2400" b="1" dirty="0">
              <a:solidFill>
                <a:schemeClr val="bg1"/>
              </a:solidFill>
              <a:effectLst/>
              <a:latin typeface="Arial" pitchFamily="34" charset="0"/>
              <a:cs typeface="Arial" pitchFamily="34" charset="0"/>
            </a:endParaRPr>
          </a:p>
          <a:p>
            <a:pPr marL="342900" indent="-342900">
              <a:buClr>
                <a:schemeClr val="tx1"/>
              </a:buClr>
            </a:pPr>
            <a:r>
              <a:rPr lang="en-US" sz="2400" b="1" dirty="0">
                <a:solidFill>
                  <a:schemeClr val="bg1"/>
                </a:solidFill>
                <a:effectLst/>
                <a:latin typeface="Arial" pitchFamily="34" charset="0"/>
                <a:cs typeface="Arial" pitchFamily="34" charset="0"/>
              </a:rPr>
              <a:t>Document, Document, Document!</a:t>
            </a:r>
          </a:p>
          <a:p>
            <a:pPr marL="609600" indent="-609600">
              <a:buClr>
                <a:schemeClr val="tx1"/>
              </a:buClr>
              <a:buFontTx/>
              <a:buNone/>
            </a:pPr>
            <a:endParaRPr lang="en-US" sz="2400" dirty="0">
              <a:effectLst/>
              <a:latin typeface="Serifa BT" pitchFamily="18" charset="0"/>
            </a:endParaRPr>
          </a:p>
          <a:p>
            <a:pPr marL="609600" indent="-609600">
              <a:buClr>
                <a:schemeClr val="tx1"/>
              </a:buClr>
              <a:buFontTx/>
              <a:buNone/>
            </a:pPr>
            <a:endParaRPr lang="en-US" sz="2400" dirty="0">
              <a:effectLst/>
              <a:latin typeface="Serifa BT"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Rot="1" noChangeArrowheads="1"/>
          </p:cNvSpPr>
          <p:nvPr>
            <p:ph type="title"/>
          </p:nvPr>
        </p:nvSpPr>
        <p:spPr/>
        <p:txBody>
          <a:bodyPr/>
          <a:lstStyle/>
          <a:p>
            <a:r>
              <a:rPr lang="en-US" dirty="0">
                <a:solidFill>
                  <a:srgbClr val="FFC000"/>
                </a:solidFill>
                <a:latin typeface="Arial" pitchFamily="34" charset="0"/>
                <a:cs typeface="Arial" pitchFamily="34" charset="0"/>
              </a:rPr>
              <a:t>Restraint</a:t>
            </a:r>
          </a:p>
        </p:txBody>
      </p:sp>
      <p:sp>
        <p:nvSpPr>
          <p:cNvPr id="14339" name="Rectangle 3"/>
          <p:cNvSpPr>
            <a:spLocks noGrp="1" noChangeArrowheads="1"/>
          </p:cNvSpPr>
          <p:nvPr>
            <p:ph type="body" idx="1"/>
          </p:nvPr>
        </p:nvSpPr>
        <p:spPr/>
        <p:txBody>
          <a:bodyPr/>
          <a:lstStyle/>
          <a:p>
            <a:pPr marL="342900" indent="-342900">
              <a:buClr>
                <a:schemeClr val="tx1"/>
              </a:buClr>
            </a:pPr>
            <a:r>
              <a:rPr lang="en-US" sz="2400" b="1" dirty="0">
                <a:solidFill>
                  <a:schemeClr val="bg1"/>
                </a:solidFill>
                <a:effectLst/>
                <a:latin typeface="Arial" pitchFamily="34" charset="0"/>
                <a:cs typeface="Arial" pitchFamily="34" charset="0"/>
              </a:rPr>
              <a:t>Restraint should only be used in true </a:t>
            </a:r>
            <a:r>
              <a:rPr lang="en-US" sz="2400" b="1" dirty="0" smtClean="0">
                <a:solidFill>
                  <a:schemeClr val="bg1"/>
                </a:solidFill>
                <a:effectLst/>
                <a:latin typeface="Arial" pitchFamily="34" charset="0"/>
                <a:cs typeface="Arial" pitchFamily="34" charset="0"/>
              </a:rPr>
              <a:t>emergencies</a:t>
            </a:r>
            <a:endParaRPr lang="en-US" sz="2400" b="1" dirty="0">
              <a:solidFill>
                <a:schemeClr val="bg1"/>
              </a:solidFill>
              <a:effectLst/>
              <a:latin typeface="Arial" pitchFamily="34" charset="0"/>
              <a:cs typeface="Arial" pitchFamily="34" charset="0"/>
            </a:endParaRPr>
          </a:p>
          <a:p>
            <a:pPr marL="342900" indent="-342900">
              <a:buClr>
                <a:schemeClr val="tx1"/>
              </a:buClr>
            </a:pPr>
            <a:endParaRPr lang="en-US" sz="2400" b="1" dirty="0">
              <a:solidFill>
                <a:schemeClr val="bg1"/>
              </a:solidFill>
              <a:effectLst/>
              <a:latin typeface="Arial" pitchFamily="34" charset="0"/>
              <a:cs typeface="Arial" pitchFamily="34" charset="0"/>
            </a:endParaRPr>
          </a:p>
          <a:p>
            <a:pPr marL="342900" indent="-342900">
              <a:buClr>
                <a:schemeClr val="tx1"/>
              </a:buClr>
            </a:pPr>
            <a:r>
              <a:rPr lang="en-US" sz="2400" b="1" dirty="0">
                <a:solidFill>
                  <a:schemeClr val="bg1"/>
                </a:solidFill>
                <a:effectLst/>
                <a:latin typeface="Arial" pitchFamily="34" charset="0"/>
                <a:cs typeface="Arial" pitchFamily="34" charset="0"/>
              </a:rPr>
              <a:t>Persons applying restraint must be properly </a:t>
            </a:r>
            <a:r>
              <a:rPr lang="en-US" sz="2400" b="1" dirty="0" smtClean="0">
                <a:solidFill>
                  <a:schemeClr val="bg1"/>
                </a:solidFill>
                <a:effectLst/>
                <a:latin typeface="Arial" pitchFamily="34" charset="0"/>
                <a:cs typeface="Arial" pitchFamily="34" charset="0"/>
              </a:rPr>
              <a:t>trained</a:t>
            </a:r>
            <a:endParaRPr lang="en-US" sz="2400" b="1" dirty="0">
              <a:solidFill>
                <a:schemeClr val="bg1"/>
              </a:solidFill>
              <a:effectLst/>
              <a:latin typeface="Arial" pitchFamily="34" charset="0"/>
              <a:cs typeface="Arial" pitchFamily="34" charset="0"/>
            </a:endParaRPr>
          </a:p>
          <a:p>
            <a:pPr marL="342900" indent="-342900">
              <a:buClr>
                <a:schemeClr val="tx1"/>
              </a:buClr>
            </a:pPr>
            <a:endParaRPr lang="en-US" sz="2400" b="1" dirty="0">
              <a:solidFill>
                <a:schemeClr val="bg1"/>
              </a:solidFill>
              <a:effectLst/>
              <a:latin typeface="Arial" pitchFamily="34" charset="0"/>
              <a:cs typeface="Arial" pitchFamily="34" charset="0"/>
            </a:endParaRPr>
          </a:p>
          <a:p>
            <a:pPr marL="342900" indent="-342900">
              <a:buClr>
                <a:schemeClr val="tx1"/>
              </a:buClr>
            </a:pPr>
            <a:r>
              <a:rPr lang="en-US" sz="2400" b="1" dirty="0">
                <a:solidFill>
                  <a:schemeClr val="bg1"/>
                </a:solidFill>
                <a:effectLst/>
                <a:latin typeface="Arial" pitchFamily="34" charset="0"/>
                <a:cs typeface="Arial" pitchFamily="34" charset="0"/>
              </a:rPr>
              <a:t>Parents of student must immediately be </a:t>
            </a:r>
            <a:r>
              <a:rPr lang="en-US" sz="2400" b="1" dirty="0" smtClean="0">
                <a:solidFill>
                  <a:schemeClr val="bg1"/>
                </a:solidFill>
                <a:effectLst/>
                <a:latin typeface="Arial" pitchFamily="34" charset="0"/>
                <a:cs typeface="Arial" pitchFamily="34" charset="0"/>
              </a:rPr>
              <a:t>notified</a:t>
            </a:r>
            <a:endParaRPr lang="en-US" sz="2400" b="1" dirty="0">
              <a:solidFill>
                <a:schemeClr val="bg1"/>
              </a:solidFill>
              <a:effectLst/>
              <a:latin typeface="Arial" pitchFamily="34" charset="0"/>
              <a:cs typeface="Arial" pitchFamily="34" charset="0"/>
            </a:endParaRPr>
          </a:p>
          <a:p>
            <a:pPr marL="342900" indent="-342900">
              <a:buClr>
                <a:schemeClr val="tx1"/>
              </a:buClr>
            </a:pPr>
            <a:endParaRPr lang="en-US" sz="2400" b="1" dirty="0">
              <a:solidFill>
                <a:schemeClr val="bg1"/>
              </a:solidFill>
              <a:effectLst/>
              <a:latin typeface="Arial" pitchFamily="34" charset="0"/>
              <a:cs typeface="Arial" pitchFamily="34" charset="0"/>
            </a:endParaRPr>
          </a:p>
          <a:p>
            <a:pPr marL="342900" indent="-342900">
              <a:buClr>
                <a:schemeClr val="tx1"/>
              </a:buClr>
            </a:pPr>
            <a:r>
              <a:rPr lang="en-US" sz="2400" b="1" dirty="0">
                <a:solidFill>
                  <a:schemeClr val="bg1"/>
                </a:solidFill>
                <a:effectLst/>
                <a:latin typeface="Arial" pitchFamily="34" charset="0"/>
                <a:cs typeface="Arial" pitchFamily="34" charset="0"/>
              </a:rPr>
              <a:t>Incident must immediately be </a:t>
            </a:r>
            <a:r>
              <a:rPr lang="en-US" sz="2400" b="1" dirty="0" smtClean="0">
                <a:solidFill>
                  <a:schemeClr val="bg1"/>
                </a:solidFill>
                <a:effectLst/>
                <a:latin typeface="Arial" pitchFamily="34" charset="0"/>
                <a:cs typeface="Arial" pitchFamily="34" charset="0"/>
              </a:rPr>
              <a:t>documented</a:t>
            </a:r>
            <a:endParaRPr lang="en-US" sz="2400" b="1" dirty="0">
              <a:solidFill>
                <a:schemeClr val="bg1"/>
              </a:solidFill>
              <a:effectLst/>
              <a:latin typeface="Arial" pitchFamily="34" charset="0"/>
              <a:cs typeface="Arial" pitchFamily="34" charset="0"/>
            </a:endParaRPr>
          </a:p>
          <a:p>
            <a:pPr marL="609600" indent="-609600">
              <a:buClr>
                <a:schemeClr val="tx1"/>
              </a:buClr>
              <a:buFontTx/>
              <a:buChar char="•"/>
            </a:pPr>
            <a:endParaRPr lang="en-US" sz="2400" dirty="0">
              <a:effectLst/>
              <a:latin typeface="Serifa BT" pitchFamily="18" charset="0"/>
            </a:endParaRPr>
          </a:p>
          <a:p>
            <a:pPr marL="609600" indent="-609600" algn="ctr">
              <a:buClr>
                <a:schemeClr val="tx1"/>
              </a:buClr>
              <a:buFontTx/>
              <a:buNone/>
            </a:pPr>
            <a:endParaRPr lang="en-US" sz="2400" dirty="0">
              <a:effectLst/>
              <a:latin typeface="Serifa BT"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C000"/>
                </a:solidFill>
              </a:rPr>
              <a:t>Extracurricular</a:t>
            </a:r>
            <a:endParaRPr lang="en-US" dirty="0">
              <a:solidFill>
                <a:srgbClr val="FFC000"/>
              </a:solidFill>
            </a:endParaRPr>
          </a:p>
        </p:txBody>
      </p:sp>
      <p:sp>
        <p:nvSpPr>
          <p:cNvPr id="3" name="Content Placeholder 2"/>
          <p:cNvSpPr>
            <a:spLocks noGrp="1"/>
          </p:cNvSpPr>
          <p:nvPr>
            <p:ph idx="1"/>
          </p:nvPr>
        </p:nvSpPr>
        <p:spPr>
          <a:xfrm>
            <a:off x="457200" y="1600200"/>
            <a:ext cx="8382000" cy="4952999"/>
          </a:xfrm>
        </p:spPr>
        <p:txBody>
          <a:bodyPr>
            <a:normAutofit fontScale="92500" lnSpcReduction="10000"/>
          </a:bodyPr>
          <a:lstStyle/>
          <a:p>
            <a:r>
              <a:rPr lang="en-US" b="1" dirty="0" smtClean="0">
                <a:solidFill>
                  <a:schemeClr val="bg1"/>
                </a:solidFill>
                <a:latin typeface="Arial" pitchFamily="34" charset="0"/>
                <a:cs typeface="Arial" pitchFamily="34" charset="0"/>
              </a:rPr>
              <a:t>It’s a privilege. Not a right</a:t>
            </a:r>
          </a:p>
          <a:p>
            <a:endParaRPr lang="en-US" b="1" dirty="0" smtClean="0">
              <a:solidFill>
                <a:schemeClr val="bg1"/>
              </a:solidFill>
              <a:latin typeface="Arial" pitchFamily="34" charset="0"/>
              <a:cs typeface="Arial" pitchFamily="34" charset="0"/>
            </a:endParaRPr>
          </a:p>
          <a:p>
            <a:r>
              <a:rPr lang="en-US" b="1" dirty="0" smtClean="0">
                <a:solidFill>
                  <a:schemeClr val="bg1"/>
                </a:solidFill>
                <a:latin typeface="Arial" pitchFamily="34" charset="0"/>
                <a:cs typeface="Arial" pitchFamily="34" charset="0"/>
              </a:rPr>
              <a:t>ABCs (Athletics, Band, &amp; Cheerleading)</a:t>
            </a:r>
          </a:p>
          <a:p>
            <a:endParaRPr lang="en-US" b="1" dirty="0" smtClean="0">
              <a:solidFill>
                <a:schemeClr val="bg1"/>
              </a:solidFill>
              <a:latin typeface="Arial" pitchFamily="34" charset="0"/>
              <a:cs typeface="Arial" pitchFamily="34" charset="0"/>
            </a:endParaRPr>
          </a:p>
          <a:p>
            <a:r>
              <a:rPr lang="en-US" b="1" dirty="0" smtClean="0">
                <a:solidFill>
                  <a:schemeClr val="bg1"/>
                </a:solidFill>
                <a:latin typeface="Arial" pitchFamily="34" charset="0"/>
                <a:cs typeface="Arial" pitchFamily="34" charset="0"/>
              </a:rPr>
              <a:t>Surviving a legal and/or media-based challenge it is important that:</a:t>
            </a:r>
          </a:p>
          <a:p>
            <a:endParaRPr lang="en-US" b="1" dirty="0" smtClean="0">
              <a:solidFill>
                <a:schemeClr val="bg1"/>
              </a:solidFill>
              <a:latin typeface="Arial" pitchFamily="34" charset="0"/>
              <a:cs typeface="Arial" pitchFamily="34" charset="0"/>
            </a:endParaRPr>
          </a:p>
          <a:p>
            <a:pPr lvl="1"/>
            <a:r>
              <a:rPr lang="en-US" b="1" dirty="0" smtClean="0">
                <a:solidFill>
                  <a:schemeClr val="bg1"/>
                </a:solidFill>
                <a:latin typeface="Arial" pitchFamily="34" charset="0"/>
                <a:cs typeface="Arial" pitchFamily="34" charset="0"/>
              </a:rPr>
              <a:t>Students have notice of what the rules are;</a:t>
            </a:r>
          </a:p>
          <a:p>
            <a:pPr lvl="1"/>
            <a:endParaRPr lang="en-US" b="1" dirty="0" smtClean="0">
              <a:solidFill>
                <a:schemeClr val="bg1"/>
              </a:solidFill>
              <a:latin typeface="Arial" pitchFamily="34" charset="0"/>
              <a:cs typeface="Arial" pitchFamily="34" charset="0"/>
            </a:endParaRPr>
          </a:p>
          <a:p>
            <a:pPr lvl="1"/>
            <a:r>
              <a:rPr lang="en-US" b="1" dirty="0" smtClean="0">
                <a:solidFill>
                  <a:schemeClr val="bg1"/>
                </a:solidFill>
                <a:latin typeface="Arial" pitchFamily="34" charset="0"/>
                <a:cs typeface="Arial" pitchFamily="34" charset="0"/>
              </a:rPr>
              <a:t>The rules have been approved by the school board;</a:t>
            </a:r>
          </a:p>
          <a:p>
            <a:pPr marL="585216" lvl="1" indent="0">
              <a:buNone/>
            </a:pPr>
            <a:endParaRPr lang="en-US" b="1" dirty="0" smtClean="0">
              <a:solidFill>
                <a:schemeClr val="bg1"/>
              </a:solidFill>
              <a:latin typeface="Arial" pitchFamily="34" charset="0"/>
              <a:cs typeface="Arial" pitchFamily="34" charset="0"/>
            </a:endParaRPr>
          </a:p>
          <a:p>
            <a:pPr lvl="1"/>
            <a:r>
              <a:rPr lang="en-US" b="1" dirty="0" smtClean="0">
                <a:solidFill>
                  <a:schemeClr val="bg1"/>
                </a:solidFill>
                <a:latin typeface="Arial" pitchFamily="34" charset="0"/>
                <a:cs typeface="Arial" pitchFamily="34" charset="0"/>
              </a:rPr>
              <a:t>The rules are appropriate, fair, and consistent.</a:t>
            </a:r>
            <a:endParaRPr lang="en-US" b="1"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xmlns="" val="29819414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C000"/>
                </a:solidFill>
              </a:rPr>
              <a:t>School Attorney</a:t>
            </a:r>
            <a:endParaRPr lang="en-US" dirty="0">
              <a:solidFill>
                <a:srgbClr val="FFC000"/>
              </a:solidFill>
            </a:endParaRPr>
          </a:p>
        </p:txBody>
      </p:sp>
      <p:sp>
        <p:nvSpPr>
          <p:cNvPr id="3" name="Content Placeholder 2"/>
          <p:cNvSpPr>
            <a:spLocks noGrp="1"/>
          </p:cNvSpPr>
          <p:nvPr>
            <p:ph idx="1"/>
          </p:nvPr>
        </p:nvSpPr>
        <p:spPr>
          <a:xfrm>
            <a:off x="457200" y="1828800"/>
            <a:ext cx="8229600" cy="4525963"/>
          </a:xfrm>
        </p:spPr>
        <p:txBody>
          <a:bodyPr>
            <a:normAutofit lnSpcReduction="10000"/>
          </a:bodyPr>
          <a:lstStyle/>
          <a:p>
            <a:r>
              <a:rPr lang="en-US" b="1" dirty="0" smtClean="0">
                <a:solidFill>
                  <a:schemeClr val="bg1"/>
                </a:solidFill>
                <a:latin typeface="Arial" pitchFamily="34" charset="0"/>
                <a:cs typeface="Arial" pitchFamily="34" charset="0"/>
              </a:rPr>
              <a:t>Know where to go</a:t>
            </a:r>
          </a:p>
          <a:p>
            <a:pPr marL="137160" indent="0">
              <a:buNone/>
            </a:pPr>
            <a:endParaRPr lang="en-US" b="1" dirty="0" smtClean="0">
              <a:solidFill>
                <a:schemeClr val="bg1"/>
              </a:solidFill>
              <a:latin typeface="Arial" pitchFamily="34" charset="0"/>
              <a:cs typeface="Arial" pitchFamily="34" charset="0"/>
            </a:endParaRPr>
          </a:p>
          <a:p>
            <a:pPr lvl="1"/>
            <a:r>
              <a:rPr lang="en-US" b="1" dirty="0" smtClean="0">
                <a:solidFill>
                  <a:schemeClr val="bg1"/>
                </a:solidFill>
                <a:latin typeface="Arial" pitchFamily="34" charset="0"/>
                <a:cs typeface="Arial" pitchFamily="34" charset="0"/>
              </a:rPr>
              <a:t>Professional Organizations (</a:t>
            </a:r>
            <a:r>
              <a:rPr lang="en-US" b="1" i="1" dirty="0" err="1" smtClean="0">
                <a:solidFill>
                  <a:schemeClr val="bg1"/>
                </a:solidFill>
                <a:latin typeface="Arial" pitchFamily="34" charset="0"/>
                <a:cs typeface="Arial" pitchFamily="34" charset="0"/>
              </a:rPr>
              <a:t>eg</a:t>
            </a:r>
            <a:r>
              <a:rPr lang="en-US" b="1" i="1" dirty="0" smtClean="0">
                <a:solidFill>
                  <a:schemeClr val="bg1"/>
                </a:solidFill>
                <a:latin typeface="Arial" pitchFamily="34" charset="0"/>
                <a:cs typeface="Arial" pitchFamily="34" charset="0"/>
              </a:rPr>
              <a:t>. </a:t>
            </a:r>
            <a:r>
              <a:rPr lang="en-US" b="1" dirty="0" smtClean="0">
                <a:solidFill>
                  <a:schemeClr val="bg1"/>
                </a:solidFill>
                <a:latin typeface="Arial" pitchFamily="34" charset="0"/>
                <a:cs typeface="Arial" pitchFamily="34" charset="0"/>
              </a:rPr>
              <a:t>TASSP)</a:t>
            </a:r>
          </a:p>
          <a:p>
            <a:pPr lvl="1"/>
            <a:endParaRPr lang="en-US" b="1" dirty="0">
              <a:solidFill>
                <a:schemeClr val="bg1"/>
              </a:solidFill>
              <a:latin typeface="Arial" pitchFamily="34" charset="0"/>
              <a:cs typeface="Arial" pitchFamily="34" charset="0"/>
            </a:endParaRPr>
          </a:p>
          <a:p>
            <a:pPr lvl="1"/>
            <a:r>
              <a:rPr lang="en-US" b="1" dirty="0" smtClean="0">
                <a:solidFill>
                  <a:schemeClr val="bg1"/>
                </a:solidFill>
                <a:latin typeface="Arial" pitchFamily="34" charset="0"/>
                <a:cs typeface="Arial" pitchFamily="34" charset="0"/>
              </a:rPr>
              <a:t>Know who your school attorney is</a:t>
            </a:r>
          </a:p>
          <a:p>
            <a:pPr marL="457200" lvl="1" indent="0">
              <a:buNone/>
            </a:pPr>
            <a:endParaRPr lang="en-US" b="1" dirty="0" smtClean="0">
              <a:solidFill>
                <a:schemeClr val="bg1"/>
              </a:solidFill>
              <a:latin typeface="Arial" pitchFamily="34" charset="0"/>
              <a:cs typeface="Arial" pitchFamily="34" charset="0"/>
            </a:endParaRPr>
          </a:p>
          <a:p>
            <a:pPr lvl="1"/>
            <a:r>
              <a:rPr lang="en-US" b="1" dirty="0" smtClean="0">
                <a:solidFill>
                  <a:schemeClr val="bg1"/>
                </a:solidFill>
                <a:latin typeface="Arial" pitchFamily="34" charset="0"/>
                <a:cs typeface="Arial" pitchFamily="34" charset="0"/>
              </a:rPr>
              <a:t>Preventative advice</a:t>
            </a:r>
          </a:p>
          <a:p>
            <a:pPr lvl="1"/>
            <a:endParaRPr lang="en-US" b="1" dirty="0" smtClean="0">
              <a:solidFill>
                <a:schemeClr val="bg1"/>
              </a:solidFill>
              <a:latin typeface="Arial" pitchFamily="34" charset="0"/>
              <a:cs typeface="Arial" pitchFamily="34" charset="0"/>
            </a:endParaRPr>
          </a:p>
          <a:p>
            <a:pPr lvl="1"/>
            <a:r>
              <a:rPr lang="en-US" b="1" dirty="0" smtClean="0">
                <a:solidFill>
                  <a:schemeClr val="bg1"/>
                </a:solidFill>
                <a:latin typeface="Arial" pitchFamily="34" charset="0"/>
                <a:cs typeface="Arial" pitchFamily="34" charset="0"/>
              </a:rPr>
              <a:t>Know what firm your district uses and what is required for you to have authority to contact the lawyer</a:t>
            </a:r>
          </a:p>
          <a:p>
            <a:pPr lvl="1"/>
            <a:endParaRPr lang="en-US" dirty="0"/>
          </a:p>
        </p:txBody>
      </p:sp>
    </p:spTree>
    <p:extLst>
      <p:ext uri="{BB962C8B-B14F-4D97-AF65-F5344CB8AC3E}">
        <p14:creationId xmlns:p14="http://schemas.microsoft.com/office/powerpoint/2010/main" xmlns="" val="394982574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C000"/>
                </a:solidFill>
              </a:rPr>
              <a:t>Source</a:t>
            </a:r>
            <a:endParaRPr lang="en-US" dirty="0">
              <a:solidFill>
                <a:srgbClr val="FFC000"/>
              </a:solidFill>
            </a:endParaRPr>
          </a:p>
        </p:txBody>
      </p:sp>
      <p:sp>
        <p:nvSpPr>
          <p:cNvPr id="3" name="Content Placeholder 2"/>
          <p:cNvSpPr>
            <a:spLocks noGrp="1"/>
          </p:cNvSpPr>
          <p:nvPr>
            <p:ph idx="1"/>
          </p:nvPr>
        </p:nvSpPr>
        <p:spPr/>
        <p:txBody>
          <a:bodyPr/>
          <a:lstStyle/>
          <a:p>
            <a:pPr marL="137160" indent="0">
              <a:buNone/>
            </a:pPr>
            <a:r>
              <a:rPr lang="en-US" b="1" dirty="0">
                <a:solidFill>
                  <a:schemeClr val="bg1"/>
                </a:solidFill>
                <a:latin typeface="Arial" pitchFamily="34" charset="0"/>
                <a:cs typeface="Arial" pitchFamily="34" charset="0"/>
              </a:rPr>
              <a:t>Walsh, J., Anderson, D., Brown, J., Gallegos, </a:t>
            </a:r>
            <a:r>
              <a:rPr lang="en-US" b="1" dirty="0" smtClean="0">
                <a:solidFill>
                  <a:schemeClr val="bg1"/>
                </a:solidFill>
                <a:latin typeface="Arial" pitchFamily="34" charset="0"/>
                <a:cs typeface="Arial" pitchFamily="34" charset="0"/>
              </a:rPr>
              <a:t>	E</a:t>
            </a:r>
            <a:r>
              <a:rPr lang="en-US" b="1" dirty="0">
                <a:solidFill>
                  <a:schemeClr val="bg1"/>
                </a:solidFill>
                <a:latin typeface="Arial" pitchFamily="34" charset="0"/>
                <a:cs typeface="Arial" pitchFamily="34" charset="0"/>
              </a:rPr>
              <a:t>., &amp; Green, D.A. </a:t>
            </a:r>
            <a:r>
              <a:rPr lang="en-US" b="1" dirty="0" smtClean="0">
                <a:solidFill>
                  <a:schemeClr val="bg1"/>
                </a:solidFill>
                <a:latin typeface="Arial" pitchFamily="34" charset="0"/>
                <a:cs typeface="Arial" pitchFamily="34" charset="0"/>
              </a:rPr>
              <a:t>(</a:t>
            </a:r>
            <a:r>
              <a:rPr lang="en-US" b="1" dirty="0">
                <a:solidFill>
                  <a:schemeClr val="bg1"/>
                </a:solidFill>
                <a:latin typeface="Arial" pitchFamily="34" charset="0"/>
                <a:cs typeface="Arial" pitchFamily="34" charset="0"/>
              </a:rPr>
              <a:t>2010) Ten things you </a:t>
            </a:r>
            <a:r>
              <a:rPr lang="en-US" b="1" dirty="0" smtClean="0">
                <a:solidFill>
                  <a:schemeClr val="bg1"/>
                </a:solidFill>
                <a:latin typeface="Arial" pitchFamily="34" charset="0"/>
                <a:cs typeface="Arial" pitchFamily="34" charset="0"/>
              </a:rPr>
              <a:t>	can </a:t>
            </a:r>
            <a:r>
              <a:rPr lang="en-US" b="1" dirty="0">
                <a:solidFill>
                  <a:schemeClr val="bg1"/>
                </a:solidFill>
                <a:latin typeface="Arial" pitchFamily="34" charset="0"/>
                <a:cs typeface="Arial" pitchFamily="34" charset="0"/>
              </a:rPr>
              <a:t>do to ensure compliance with the </a:t>
            </a:r>
            <a:r>
              <a:rPr lang="en-US" b="1" dirty="0" smtClean="0">
                <a:solidFill>
                  <a:schemeClr val="bg1"/>
                </a:solidFill>
                <a:latin typeface="Arial" pitchFamily="34" charset="0"/>
                <a:cs typeface="Arial" pitchFamily="34" charset="0"/>
              </a:rPr>
              <a:t>law</a:t>
            </a:r>
            <a:r>
              <a:rPr lang="en-US" b="1" dirty="0">
                <a:solidFill>
                  <a:schemeClr val="bg1"/>
                </a:solidFill>
                <a:latin typeface="Arial" pitchFamily="34" charset="0"/>
                <a:cs typeface="Arial" pitchFamily="34" charset="0"/>
              </a:rPr>
              <a:t>. </a:t>
            </a:r>
            <a:r>
              <a:rPr lang="en-US" b="1" dirty="0" smtClean="0">
                <a:solidFill>
                  <a:schemeClr val="bg1"/>
                </a:solidFill>
                <a:latin typeface="Arial" pitchFamily="34" charset="0"/>
                <a:cs typeface="Arial" pitchFamily="34" charset="0"/>
              </a:rPr>
              <a:t>	</a:t>
            </a:r>
            <a:r>
              <a:rPr lang="en-US" b="1" i="1" dirty="0" smtClean="0">
                <a:solidFill>
                  <a:schemeClr val="bg1"/>
                </a:solidFill>
                <a:latin typeface="Arial" pitchFamily="34" charset="0"/>
                <a:cs typeface="Arial" pitchFamily="34" charset="0"/>
              </a:rPr>
              <a:t>Presentation by Walsh</a:t>
            </a:r>
            <a:r>
              <a:rPr lang="en-US" b="1" i="1" dirty="0">
                <a:solidFill>
                  <a:schemeClr val="bg1"/>
                </a:solidFill>
                <a:latin typeface="Arial" pitchFamily="34" charset="0"/>
                <a:cs typeface="Arial" pitchFamily="34" charset="0"/>
              </a:rPr>
              <a:t>, J. 1-10.</a:t>
            </a:r>
          </a:p>
          <a:p>
            <a:endParaRPr lang="en-US" dirty="0"/>
          </a:p>
        </p:txBody>
      </p:sp>
    </p:spTree>
    <p:extLst>
      <p:ext uri="{BB962C8B-B14F-4D97-AF65-F5344CB8AC3E}">
        <p14:creationId xmlns:p14="http://schemas.microsoft.com/office/powerpoint/2010/main" xmlns="" val="22211023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C000"/>
                </a:solidFill>
              </a:rPr>
              <a:t>Know Your Jurisdiction</a:t>
            </a:r>
            <a:endParaRPr lang="en-US" dirty="0">
              <a:solidFill>
                <a:srgbClr val="FFC000"/>
              </a:solidFill>
            </a:endParaRPr>
          </a:p>
        </p:txBody>
      </p:sp>
      <p:sp>
        <p:nvSpPr>
          <p:cNvPr id="3" name="Content Placeholder 2"/>
          <p:cNvSpPr>
            <a:spLocks noGrp="1"/>
          </p:cNvSpPr>
          <p:nvPr>
            <p:ph idx="1"/>
          </p:nvPr>
        </p:nvSpPr>
        <p:spPr/>
        <p:txBody>
          <a:bodyPr>
            <a:normAutofit fontScale="85000" lnSpcReduction="20000"/>
          </a:bodyPr>
          <a:lstStyle/>
          <a:p>
            <a:r>
              <a:rPr lang="en-US" b="1" dirty="0" smtClean="0">
                <a:solidFill>
                  <a:schemeClr val="bg1"/>
                </a:solidFill>
                <a:latin typeface="Arial" pitchFamily="34" charset="0"/>
                <a:cs typeface="Arial" pitchFamily="34" charset="0"/>
              </a:rPr>
              <a:t>Code of Conduct-Must specify the circumstances under which students maybe subject to discipline</a:t>
            </a:r>
          </a:p>
          <a:p>
            <a:endParaRPr lang="en-US" b="1" dirty="0" smtClean="0">
              <a:solidFill>
                <a:schemeClr val="bg1"/>
              </a:solidFill>
              <a:latin typeface="Arial" pitchFamily="34" charset="0"/>
              <a:cs typeface="Arial" pitchFamily="34" charset="0"/>
            </a:endParaRPr>
          </a:p>
          <a:p>
            <a:r>
              <a:rPr lang="en-US" b="1" dirty="0" smtClean="0">
                <a:solidFill>
                  <a:schemeClr val="bg1"/>
                </a:solidFill>
                <a:latin typeface="Arial" pitchFamily="34" charset="0"/>
                <a:cs typeface="Arial" pitchFamily="34" charset="0"/>
              </a:rPr>
              <a:t>Geography limits disciplinary techniques</a:t>
            </a:r>
          </a:p>
          <a:p>
            <a:endParaRPr lang="en-US" b="1" dirty="0" smtClean="0">
              <a:solidFill>
                <a:schemeClr val="bg1"/>
              </a:solidFill>
              <a:latin typeface="Arial" pitchFamily="34" charset="0"/>
              <a:cs typeface="Arial" pitchFamily="34" charset="0"/>
            </a:endParaRPr>
          </a:p>
          <a:p>
            <a:r>
              <a:rPr lang="en-US" b="1" dirty="0" smtClean="0">
                <a:solidFill>
                  <a:schemeClr val="bg1"/>
                </a:solidFill>
                <a:latin typeface="Arial" pitchFamily="34" charset="0"/>
                <a:cs typeface="Arial" pitchFamily="34" charset="0"/>
              </a:rPr>
              <a:t>Schools cannot impose rules that apply 24/7/365</a:t>
            </a:r>
          </a:p>
          <a:p>
            <a:endParaRPr lang="en-US" b="1" dirty="0" smtClean="0">
              <a:solidFill>
                <a:schemeClr val="bg1"/>
              </a:solidFill>
              <a:latin typeface="Arial" pitchFamily="34" charset="0"/>
              <a:cs typeface="Arial" pitchFamily="34" charset="0"/>
            </a:endParaRPr>
          </a:p>
          <a:p>
            <a:r>
              <a:rPr lang="en-US" b="1" dirty="0" smtClean="0">
                <a:solidFill>
                  <a:schemeClr val="bg1"/>
                </a:solidFill>
                <a:latin typeface="Arial" pitchFamily="34" charset="0"/>
                <a:cs typeface="Arial" pitchFamily="34" charset="0"/>
              </a:rPr>
              <a:t>General Rule: School must show legitimate business in regulating student behavior</a:t>
            </a:r>
          </a:p>
          <a:p>
            <a:endParaRPr lang="en-US" b="1" dirty="0" smtClean="0">
              <a:solidFill>
                <a:schemeClr val="bg1"/>
              </a:solidFill>
              <a:latin typeface="Arial" pitchFamily="34" charset="0"/>
              <a:cs typeface="Arial" pitchFamily="34" charset="0"/>
            </a:endParaRPr>
          </a:p>
          <a:p>
            <a:r>
              <a:rPr lang="en-US" b="1" dirty="0" smtClean="0">
                <a:solidFill>
                  <a:schemeClr val="bg1"/>
                </a:solidFill>
                <a:latin typeface="Arial" pitchFamily="34" charset="0"/>
                <a:cs typeface="Arial" pitchFamily="34" charset="0"/>
              </a:rPr>
              <a:t>First element of due process is notice</a:t>
            </a:r>
          </a:p>
          <a:p>
            <a:endParaRPr lang="en-US" b="1" dirty="0" smtClean="0">
              <a:solidFill>
                <a:schemeClr val="bg1"/>
              </a:solidFill>
              <a:latin typeface="Arial" pitchFamily="34" charset="0"/>
              <a:cs typeface="Arial" pitchFamily="34" charset="0"/>
            </a:endParaRPr>
          </a:p>
          <a:p>
            <a:r>
              <a:rPr lang="en-US" b="1" dirty="0" smtClean="0">
                <a:solidFill>
                  <a:schemeClr val="bg1"/>
                </a:solidFill>
                <a:latin typeface="Arial" pitchFamily="34" charset="0"/>
                <a:cs typeface="Arial" pitchFamily="34" charset="0"/>
              </a:rPr>
              <a:t>Be prepared to prove</a:t>
            </a:r>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C000"/>
                </a:solidFill>
              </a:rPr>
              <a:t>Be Prepared for Teacher Removal</a:t>
            </a:r>
            <a:endParaRPr lang="en-US" dirty="0">
              <a:solidFill>
                <a:srgbClr val="FFC000"/>
              </a:solidFill>
            </a:endParaRPr>
          </a:p>
        </p:txBody>
      </p:sp>
      <p:sp>
        <p:nvSpPr>
          <p:cNvPr id="3" name="Content Placeholder 2"/>
          <p:cNvSpPr>
            <a:spLocks noGrp="1"/>
          </p:cNvSpPr>
          <p:nvPr>
            <p:ph idx="1"/>
          </p:nvPr>
        </p:nvSpPr>
        <p:spPr/>
        <p:txBody>
          <a:bodyPr/>
          <a:lstStyle/>
          <a:p>
            <a:r>
              <a:rPr lang="en-US" b="1" dirty="0" smtClean="0">
                <a:solidFill>
                  <a:schemeClr val="bg1"/>
                </a:solidFill>
                <a:latin typeface="Arial" pitchFamily="34" charset="0"/>
                <a:cs typeface="Arial" pitchFamily="34" charset="0"/>
              </a:rPr>
              <a:t>Chapter 37: Removal of students from class</a:t>
            </a:r>
          </a:p>
          <a:p>
            <a:endParaRPr lang="en-US" b="1" dirty="0" smtClean="0">
              <a:solidFill>
                <a:schemeClr val="bg1"/>
              </a:solidFill>
              <a:latin typeface="Arial" pitchFamily="34" charset="0"/>
              <a:cs typeface="Arial" pitchFamily="34" charset="0"/>
            </a:endParaRPr>
          </a:p>
          <a:p>
            <a:r>
              <a:rPr lang="en-US" b="1" dirty="0" smtClean="0">
                <a:solidFill>
                  <a:schemeClr val="bg1"/>
                </a:solidFill>
                <a:latin typeface="Arial" pitchFamily="34" charset="0"/>
                <a:cs typeface="Arial" pitchFamily="34" charset="0"/>
              </a:rPr>
              <a:t>Three types of Removals: Removal “for help”; Mandatory Removal; Discretionary Removal</a:t>
            </a:r>
          </a:p>
          <a:p>
            <a:pPr marL="137160" indent="0">
              <a:buNone/>
            </a:pPr>
            <a:endParaRPr lang="en-US" b="1" dirty="0" smtClean="0">
              <a:solidFill>
                <a:schemeClr val="bg1"/>
              </a:solidFill>
              <a:latin typeface="Arial" pitchFamily="34" charset="0"/>
              <a:cs typeface="Arial" pitchFamily="34" charset="0"/>
            </a:endParaRPr>
          </a:p>
          <a:p>
            <a:r>
              <a:rPr lang="en-US" b="1" dirty="0" smtClean="0">
                <a:solidFill>
                  <a:schemeClr val="bg1"/>
                </a:solidFill>
                <a:latin typeface="Arial" pitchFamily="34" charset="0"/>
                <a:cs typeface="Arial" pitchFamily="34" charset="0"/>
              </a:rPr>
              <a:t>Student with a disability under IDEA or Section 504</a:t>
            </a:r>
          </a:p>
          <a:p>
            <a:pPr>
              <a:buNone/>
            </a:pPr>
            <a:endParaRPr lang="en-US"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p:spPr>
        <p:txBody>
          <a:bodyPr>
            <a:normAutofit fontScale="90000"/>
          </a:bodyPr>
          <a:lstStyle/>
          <a:p>
            <a:r>
              <a:rPr lang="en-US" dirty="0" smtClean="0">
                <a:solidFill>
                  <a:srgbClr val="FFC000"/>
                </a:solidFill>
              </a:rPr>
              <a:t>Special Rules For Special Populations</a:t>
            </a:r>
            <a:endParaRPr lang="en-US" dirty="0"/>
          </a:p>
        </p:txBody>
      </p:sp>
      <p:sp>
        <p:nvSpPr>
          <p:cNvPr id="3" name="Content Placeholder 2"/>
          <p:cNvSpPr>
            <a:spLocks noGrp="1"/>
          </p:cNvSpPr>
          <p:nvPr>
            <p:ph idx="1"/>
          </p:nvPr>
        </p:nvSpPr>
        <p:spPr>
          <a:xfrm>
            <a:off x="152400" y="1143000"/>
            <a:ext cx="8763000" cy="5638800"/>
          </a:xfrm>
        </p:spPr>
        <p:txBody>
          <a:bodyPr/>
          <a:lstStyle/>
          <a:p>
            <a:r>
              <a:rPr lang="en-US" b="1" dirty="0" smtClean="0">
                <a:solidFill>
                  <a:schemeClr val="bg1"/>
                </a:solidFill>
                <a:latin typeface="Arial" pitchFamily="34" charset="0"/>
                <a:cs typeface="Arial" pitchFamily="34" charset="0"/>
              </a:rPr>
              <a:t>School officials can take disciplinary action in the same manner that they would do so for regular education students for a total of 10 school days during the school year</a:t>
            </a:r>
          </a:p>
          <a:p>
            <a:endParaRPr lang="en-US" b="1" dirty="0" smtClean="0">
              <a:solidFill>
                <a:schemeClr val="bg1"/>
              </a:solidFill>
              <a:latin typeface="Arial" pitchFamily="34" charset="0"/>
              <a:cs typeface="Arial" pitchFamily="34" charset="0"/>
            </a:endParaRPr>
          </a:p>
          <a:p>
            <a:r>
              <a:rPr lang="en-US" b="1" dirty="0" smtClean="0">
                <a:solidFill>
                  <a:schemeClr val="bg1"/>
                </a:solidFill>
                <a:latin typeface="Arial" pitchFamily="34" charset="0"/>
                <a:cs typeface="Arial" pitchFamily="34" charset="0"/>
              </a:rPr>
              <a:t>10-day (FAPE Free Zone) provision is a cumulative rule</a:t>
            </a:r>
          </a:p>
          <a:p>
            <a:endParaRPr lang="en-US" b="1" dirty="0" smtClean="0">
              <a:solidFill>
                <a:schemeClr val="bg1"/>
              </a:solidFill>
              <a:latin typeface="Arial" pitchFamily="34" charset="0"/>
              <a:cs typeface="Arial" pitchFamily="34" charset="0"/>
            </a:endParaRPr>
          </a:p>
          <a:p>
            <a:r>
              <a:rPr lang="en-US" b="1" dirty="0" smtClean="0">
                <a:solidFill>
                  <a:schemeClr val="bg1"/>
                </a:solidFill>
                <a:latin typeface="Arial" pitchFamily="34" charset="0"/>
                <a:cs typeface="Arial" pitchFamily="34" charset="0"/>
              </a:rPr>
              <a:t>If the disciplinary assignment to ISS or DAEP goes beyond the 10-days, the ARD committee must carry out a manifestation determination.</a:t>
            </a:r>
            <a:endParaRPr lang="en-US" b="1"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xmlns="" val="38128877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C000"/>
                </a:solidFill>
              </a:rPr>
              <a:t>Be Aware of the </a:t>
            </a:r>
            <a:br>
              <a:rPr lang="en-US" dirty="0" smtClean="0">
                <a:solidFill>
                  <a:srgbClr val="FFC000"/>
                </a:solidFill>
              </a:rPr>
            </a:br>
            <a:r>
              <a:rPr lang="en-US" dirty="0" smtClean="0">
                <a:solidFill>
                  <a:srgbClr val="FFC000"/>
                </a:solidFill>
              </a:rPr>
              <a:t>“</a:t>
            </a:r>
            <a:r>
              <a:rPr lang="en-US" dirty="0" err="1" smtClean="0">
                <a:solidFill>
                  <a:srgbClr val="FFC000"/>
                </a:solidFill>
              </a:rPr>
              <a:t>Shoulda</a:t>
            </a:r>
            <a:r>
              <a:rPr lang="en-US" dirty="0" smtClean="0">
                <a:solidFill>
                  <a:srgbClr val="FFC000"/>
                </a:solidFill>
              </a:rPr>
              <a:t> Known” Kids</a:t>
            </a:r>
            <a:endParaRPr lang="en-US" dirty="0">
              <a:solidFill>
                <a:srgbClr val="FFC000"/>
              </a:solidFill>
            </a:endParaRPr>
          </a:p>
        </p:txBody>
      </p:sp>
      <p:sp>
        <p:nvSpPr>
          <p:cNvPr id="3" name="Content Placeholder 2"/>
          <p:cNvSpPr>
            <a:spLocks noGrp="1"/>
          </p:cNvSpPr>
          <p:nvPr>
            <p:ph idx="1"/>
          </p:nvPr>
        </p:nvSpPr>
        <p:spPr>
          <a:xfrm>
            <a:off x="457200" y="1905000"/>
            <a:ext cx="8229600" cy="4404360"/>
          </a:xfrm>
        </p:spPr>
        <p:txBody>
          <a:bodyPr/>
          <a:lstStyle/>
          <a:p>
            <a:r>
              <a:rPr lang="en-US" b="1" dirty="0" smtClean="0">
                <a:solidFill>
                  <a:schemeClr val="bg1"/>
                </a:solidFill>
                <a:latin typeface="Arial" pitchFamily="34" charset="0"/>
                <a:cs typeface="Arial" pitchFamily="34" charset="0"/>
              </a:rPr>
              <a:t>Non Disabled Students protections of IDEA</a:t>
            </a:r>
          </a:p>
          <a:p>
            <a:endParaRPr lang="en-US" b="1" dirty="0" smtClean="0">
              <a:solidFill>
                <a:schemeClr val="bg1"/>
              </a:solidFill>
              <a:latin typeface="Arial" pitchFamily="34" charset="0"/>
              <a:cs typeface="Arial" pitchFamily="34" charset="0"/>
            </a:endParaRPr>
          </a:p>
          <a:p>
            <a:r>
              <a:rPr lang="en-US" b="1" dirty="0" smtClean="0">
                <a:solidFill>
                  <a:schemeClr val="bg1"/>
                </a:solidFill>
                <a:latin typeface="Arial" pitchFamily="34" charset="0"/>
                <a:cs typeface="Arial" pitchFamily="34" charset="0"/>
              </a:rPr>
              <a:t>Theory that regular education students should be entitled to the protections of IDEA.</a:t>
            </a:r>
          </a:p>
          <a:p>
            <a:pPr marL="137160" indent="0">
              <a:buNone/>
            </a:pPr>
            <a:endParaRPr lang="en-US" b="1" dirty="0" smtClean="0">
              <a:solidFill>
                <a:schemeClr val="bg1"/>
              </a:solidFill>
              <a:latin typeface="Arial" pitchFamily="34" charset="0"/>
              <a:cs typeface="Arial" pitchFamily="34" charset="0"/>
            </a:endParaRPr>
          </a:p>
          <a:p>
            <a:r>
              <a:rPr lang="en-US" b="1" dirty="0" smtClean="0">
                <a:solidFill>
                  <a:schemeClr val="bg1"/>
                </a:solidFill>
                <a:latin typeface="Arial" pitchFamily="34" charset="0"/>
                <a:cs typeface="Arial" pitchFamily="34" charset="0"/>
              </a:rPr>
              <a:t>Protection does not extend to students whose parents have refused to permit an evaluation.</a:t>
            </a:r>
            <a:endParaRPr lang="en-US" b="1" dirty="0">
              <a:solidFill>
                <a:schemeClr val="bg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C000"/>
                </a:solidFill>
              </a:rPr>
              <a:t>Describe the Offense with CARE</a:t>
            </a:r>
            <a:endParaRPr lang="en-US" dirty="0">
              <a:solidFill>
                <a:srgbClr val="FFC000"/>
              </a:solidFill>
            </a:endParaRPr>
          </a:p>
        </p:txBody>
      </p:sp>
      <p:sp>
        <p:nvSpPr>
          <p:cNvPr id="3" name="Content Placeholder 2"/>
          <p:cNvSpPr>
            <a:spLocks noGrp="1"/>
          </p:cNvSpPr>
          <p:nvPr>
            <p:ph idx="1"/>
          </p:nvPr>
        </p:nvSpPr>
        <p:spPr/>
        <p:txBody>
          <a:bodyPr/>
          <a:lstStyle/>
          <a:p>
            <a:pPr marL="514350" indent="-514350"/>
            <a:r>
              <a:rPr lang="en-US" b="1" dirty="0" smtClean="0">
                <a:solidFill>
                  <a:schemeClr val="bg1"/>
                </a:solidFill>
                <a:latin typeface="Arial" pitchFamily="34" charset="0"/>
                <a:cs typeface="Arial" pitchFamily="34" charset="0"/>
              </a:rPr>
              <a:t>Document, Document, Document</a:t>
            </a:r>
          </a:p>
          <a:p>
            <a:pPr marL="514350" indent="-514350"/>
            <a:endParaRPr lang="en-US" b="1" dirty="0" smtClean="0">
              <a:solidFill>
                <a:schemeClr val="bg1"/>
              </a:solidFill>
              <a:latin typeface="Arial" pitchFamily="34" charset="0"/>
              <a:cs typeface="Arial" pitchFamily="34" charset="0"/>
            </a:endParaRPr>
          </a:p>
          <a:p>
            <a:pPr marL="514350" indent="-514350"/>
            <a:r>
              <a:rPr lang="en-US" b="1" dirty="0" smtClean="0">
                <a:solidFill>
                  <a:schemeClr val="bg1"/>
                </a:solidFill>
                <a:latin typeface="Arial" pitchFamily="34" charset="0"/>
                <a:cs typeface="Arial" pitchFamily="34" charset="0"/>
              </a:rPr>
              <a:t>Do </a:t>
            </a:r>
            <a:r>
              <a:rPr lang="en-US" b="1" i="1" dirty="0" smtClean="0">
                <a:solidFill>
                  <a:schemeClr val="bg1"/>
                </a:solidFill>
                <a:latin typeface="Arial" pitchFamily="34" charset="0"/>
                <a:cs typeface="Arial" pitchFamily="34" charset="0"/>
              </a:rPr>
              <a:t>not</a:t>
            </a:r>
            <a:r>
              <a:rPr lang="en-US" b="1" dirty="0" smtClean="0">
                <a:solidFill>
                  <a:schemeClr val="bg1"/>
                </a:solidFill>
                <a:latin typeface="Arial" pitchFamily="34" charset="0"/>
                <a:cs typeface="Arial" pitchFamily="34" charset="0"/>
              </a:rPr>
              <a:t> tie to The Texas Penal Code</a:t>
            </a:r>
          </a:p>
          <a:p>
            <a:pPr marL="514350" indent="-514350"/>
            <a:endParaRPr lang="en-US" b="1" dirty="0" smtClean="0">
              <a:solidFill>
                <a:schemeClr val="bg1"/>
              </a:solidFill>
              <a:latin typeface="Arial" pitchFamily="34" charset="0"/>
              <a:cs typeface="Arial" pitchFamily="34" charset="0"/>
            </a:endParaRPr>
          </a:p>
          <a:p>
            <a:pPr marL="514350" indent="-514350"/>
            <a:r>
              <a:rPr lang="en-US" b="1" dirty="0" smtClean="0">
                <a:solidFill>
                  <a:schemeClr val="bg1"/>
                </a:solidFill>
                <a:latin typeface="Arial" pitchFamily="34" charset="0"/>
                <a:cs typeface="Arial" pitchFamily="34" charset="0"/>
              </a:rPr>
              <a:t>Tie to the School Code of Conduct</a:t>
            </a:r>
          </a:p>
          <a:p>
            <a:endParaRPr lang="en-US" dirty="0" smtClean="0"/>
          </a:p>
          <a:p>
            <a:endParaRPr lang="en-US" dirty="0"/>
          </a:p>
        </p:txBody>
      </p:sp>
      <p:graphicFrame>
        <p:nvGraphicFramePr>
          <p:cNvPr id="1026" name="Object 2"/>
          <p:cNvGraphicFramePr>
            <a:graphicFrameLocks noChangeAspect="1"/>
          </p:cNvGraphicFramePr>
          <p:nvPr>
            <p:extLst>
              <p:ext uri="{D42A27DB-BD31-4B8C-83A1-F6EECF244321}">
                <p14:modId xmlns:p14="http://schemas.microsoft.com/office/powerpoint/2010/main" xmlns="" val="4084167481"/>
              </p:ext>
            </p:extLst>
          </p:nvPr>
        </p:nvGraphicFramePr>
        <p:xfrm>
          <a:off x="7086600" y="4038600"/>
          <a:ext cx="1752600" cy="1905000"/>
        </p:xfrm>
        <a:graphic>
          <a:graphicData uri="http://schemas.openxmlformats.org/presentationml/2006/ole">
            <p:oleObj spid="_x0000_s1046" name="Picture (32-bit)" r:id="rId4" imgW="1229897" imgH="1817983" progId="">
              <p:embed/>
            </p:oleObj>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4830763"/>
          </a:xfrm>
        </p:spPr>
        <p:txBody>
          <a:bodyPr>
            <a:noAutofit/>
          </a:bodyPr>
          <a:lstStyle/>
          <a:p>
            <a:pPr marL="457200" indent="-457200"/>
            <a:r>
              <a:rPr lang="en-US" b="1" dirty="0" smtClean="0">
                <a:solidFill>
                  <a:schemeClr val="bg1"/>
                </a:solidFill>
                <a:latin typeface="Arial" pitchFamily="34" charset="0"/>
                <a:cs typeface="Arial" pitchFamily="34" charset="0"/>
              </a:rPr>
              <a:t>Inappropriate exposure of a student’s body parts which are ordinarily covered</a:t>
            </a:r>
          </a:p>
          <a:p>
            <a:pPr marL="457200" indent="-457200"/>
            <a:endParaRPr lang="en-US" b="1" dirty="0" smtClean="0">
              <a:solidFill>
                <a:schemeClr val="bg1"/>
              </a:solidFill>
              <a:latin typeface="Arial" pitchFamily="34" charset="0"/>
              <a:cs typeface="Arial" pitchFamily="34" charset="0"/>
            </a:endParaRPr>
          </a:p>
          <a:p>
            <a:pPr marL="457200" indent="-457200"/>
            <a:r>
              <a:rPr lang="en-US" b="1" dirty="0" smtClean="0">
                <a:solidFill>
                  <a:schemeClr val="bg1"/>
                </a:solidFill>
                <a:latin typeface="Arial" pitchFamily="34" charset="0"/>
                <a:cs typeface="Arial" pitchFamily="34" charset="0"/>
              </a:rPr>
              <a:t>Using profanity, vulgar language, or obscene gestures</a:t>
            </a:r>
          </a:p>
          <a:p>
            <a:pPr marL="457200" indent="-457200"/>
            <a:endParaRPr lang="en-US" b="1" dirty="0" smtClean="0">
              <a:solidFill>
                <a:schemeClr val="bg1"/>
              </a:solidFill>
              <a:latin typeface="Arial" pitchFamily="34" charset="0"/>
              <a:cs typeface="Arial" pitchFamily="34" charset="0"/>
            </a:endParaRPr>
          </a:p>
          <a:p>
            <a:pPr marL="457200" indent="-457200"/>
            <a:r>
              <a:rPr lang="en-US" b="1" dirty="0" smtClean="0">
                <a:solidFill>
                  <a:schemeClr val="bg1"/>
                </a:solidFill>
                <a:latin typeface="Arial" pitchFamily="34" charset="0"/>
                <a:cs typeface="Arial" pitchFamily="34" charset="0"/>
              </a:rPr>
              <a:t>Violating dress and grooming criteria</a:t>
            </a:r>
          </a:p>
          <a:p>
            <a:pPr marL="457200" indent="-457200"/>
            <a:endParaRPr lang="en-US" b="1" dirty="0" smtClean="0">
              <a:solidFill>
                <a:schemeClr val="bg1"/>
              </a:solidFill>
              <a:latin typeface="Arial" pitchFamily="34" charset="0"/>
              <a:cs typeface="Arial" pitchFamily="34" charset="0"/>
            </a:endParaRPr>
          </a:p>
          <a:p>
            <a:pPr marL="457200" indent="-457200"/>
            <a:r>
              <a:rPr lang="en-US" b="1" dirty="0" smtClean="0">
                <a:solidFill>
                  <a:schemeClr val="bg1"/>
                </a:solidFill>
                <a:latin typeface="Arial" pitchFamily="34" charset="0"/>
                <a:cs typeface="Arial" pitchFamily="34" charset="0"/>
              </a:rPr>
              <a:t>Inappropriate verbal, physical, or sexual contact toward another student</a:t>
            </a:r>
            <a:endParaRPr lang="en-US" b="1" dirty="0">
              <a:solidFill>
                <a:schemeClr val="bg1"/>
              </a:solidFill>
              <a:latin typeface="Arial" pitchFamily="34" charset="0"/>
              <a:cs typeface="Arial" pitchFamily="34" charset="0"/>
            </a:endParaRPr>
          </a:p>
        </p:txBody>
      </p:sp>
      <p:sp>
        <p:nvSpPr>
          <p:cNvPr id="4" name="Title 1"/>
          <p:cNvSpPr>
            <a:spLocks noGrp="1"/>
          </p:cNvSpPr>
          <p:nvPr>
            <p:ph type="title"/>
          </p:nvPr>
        </p:nvSpPr>
        <p:spPr>
          <a:xfrm>
            <a:off x="304800" y="76200"/>
            <a:ext cx="8229600" cy="1143000"/>
          </a:xfrm>
        </p:spPr>
        <p:txBody>
          <a:bodyPr>
            <a:normAutofit fontScale="90000"/>
          </a:bodyPr>
          <a:lstStyle/>
          <a:p>
            <a:r>
              <a:rPr lang="en-US" dirty="0" smtClean="0">
                <a:solidFill>
                  <a:srgbClr val="FFC000"/>
                </a:solidFill>
              </a:rPr>
              <a:t>TPC – For Public Lewdness or Indecent Exposure Use</a:t>
            </a:r>
            <a:endParaRPr lang="en-US" dirty="0">
              <a:solidFill>
                <a:srgbClr val="FFC000"/>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884237"/>
            <a:ext cx="8458200" cy="5745163"/>
          </a:xfrm>
        </p:spPr>
        <p:txBody>
          <a:bodyPr>
            <a:normAutofit lnSpcReduction="10000"/>
          </a:bodyPr>
          <a:lstStyle/>
          <a:p>
            <a:pPr>
              <a:buNone/>
            </a:pPr>
            <a:endParaRPr lang="en-US" b="1" dirty="0" smtClean="0">
              <a:solidFill>
                <a:schemeClr val="bg1"/>
              </a:solidFill>
              <a:latin typeface="Arial" pitchFamily="34" charset="0"/>
              <a:cs typeface="Arial" pitchFamily="34" charset="0"/>
            </a:endParaRPr>
          </a:p>
          <a:p>
            <a:pPr marL="457200" indent="-457200"/>
            <a:r>
              <a:rPr lang="en-US" b="1" dirty="0" smtClean="0">
                <a:solidFill>
                  <a:schemeClr val="bg1"/>
                </a:solidFill>
                <a:latin typeface="Arial" pitchFamily="34" charset="0"/>
                <a:cs typeface="Arial" pitchFamily="34" charset="0"/>
              </a:rPr>
              <a:t>Horseplay, roughhousing, and other playful behavior that presents a reasonable risk</a:t>
            </a:r>
          </a:p>
          <a:p>
            <a:pPr marL="457200" indent="-457200"/>
            <a:endParaRPr lang="en-US" b="1" dirty="0" smtClean="0">
              <a:solidFill>
                <a:schemeClr val="bg1"/>
              </a:solidFill>
              <a:latin typeface="Arial" pitchFamily="34" charset="0"/>
              <a:cs typeface="Arial" pitchFamily="34" charset="0"/>
            </a:endParaRPr>
          </a:p>
          <a:p>
            <a:pPr marL="457200" indent="-457200"/>
            <a:r>
              <a:rPr lang="en-US" b="1" dirty="0" smtClean="0">
                <a:solidFill>
                  <a:schemeClr val="bg1"/>
                </a:solidFill>
                <a:latin typeface="Arial" pitchFamily="34" charset="0"/>
                <a:cs typeface="Arial" pitchFamily="34" charset="0"/>
              </a:rPr>
              <a:t>Fighting or scuffling that does not result in physical pain</a:t>
            </a:r>
          </a:p>
          <a:p>
            <a:pPr marL="457200" indent="-457200"/>
            <a:endParaRPr lang="en-US" b="1" dirty="0" smtClean="0">
              <a:solidFill>
                <a:schemeClr val="bg1"/>
              </a:solidFill>
              <a:latin typeface="Arial" pitchFamily="34" charset="0"/>
              <a:cs typeface="Arial" pitchFamily="34" charset="0"/>
            </a:endParaRPr>
          </a:p>
          <a:p>
            <a:pPr marL="457200" indent="-457200"/>
            <a:r>
              <a:rPr lang="en-US" b="1" dirty="0" smtClean="0">
                <a:solidFill>
                  <a:schemeClr val="bg1"/>
                </a:solidFill>
                <a:latin typeface="Arial" pitchFamily="34" charset="0"/>
                <a:cs typeface="Arial" pitchFamily="34" charset="0"/>
              </a:rPr>
              <a:t>Engaging in conduct that can cause bodily harm</a:t>
            </a:r>
          </a:p>
          <a:p>
            <a:pPr marL="457200" indent="-457200"/>
            <a:endParaRPr lang="en-US" b="1" dirty="0" smtClean="0">
              <a:solidFill>
                <a:schemeClr val="bg1"/>
              </a:solidFill>
              <a:latin typeface="Arial" pitchFamily="34" charset="0"/>
              <a:cs typeface="Arial" pitchFamily="34" charset="0"/>
            </a:endParaRPr>
          </a:p>
          <a:p>
            <a:pPr marL="457200" indent="-457200"/>
            <a:r>
              <a:rPr lang="en-US" b="1" dirty="0" smtClean="0">
                <a:solidFill>
                  <a:schemeClr val="bg1"/>
                </a:solidFill>
                <a:latin typeface="Arial" pitchFamily="34" charset="0"/>
                <a:cs typeface="Arial" pitchFamily="34" charset="0"/>
              </a:rPr>
              <a:t>Engaging in oral or written threats that can cause bodily harm or injury</a:t>
            </a:r>
            <a:endParaRPr lang="en-US" b="1" dirty="0">
              <a:solidFill>
                <a:schemeClr val="bg1"/>
              </a:solidFill>
              <a:latin typeface="Arial" pitchFamily="34" charset="0"/>
              <a:cs typeface="Arial" pitchFamily="34" charset="0"/>
            </a:endParaRPr>
          </a:p>
        </p:txBody>
      </p:sp>
      <p:sp>
        <p:nvSpPr>
          <p:cNvPr id="4" name="Title 1"/>
          <p:cNvSpPr>
            <a:spLocks noGrp="1"/>
          </p:cNvSpPr>
          <p:nvPr>
            <p:ph type="title"/>
          </p:nvPr>
        </p:nvSpPr>
        <p:spPr>
          <a:xfrm>
            <a:off x="457200" y="36352"/>
            <a:ext cx="8229600" cy="1143000"/>
          </a:xfrm>
        </p:spPr>
        <p:txBody>
          <a:bodyPr>
            <a:normAutofit fontScale="90000"/>
          </a:bodyPr>
          <a:lstStyle/>
          <a:p>
            <a:r>
              <a:rPr lang="en-US" dirty="0" smtClean="0">
                <a:solidFill>
                  <a:srgbClr val="FFC000"/>
                </a:solidFill>
              </a:rPr>
              <a:t>Instead of Assault or Terroristic Threat Use:</a:t>
            </a:r>
            <a:endParaRPr lang="en-US" dirty="0">
              <a:solidFill>
                <a:srgbClr val="FFC00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C000"/>
                </a:solidFill>
              </a:rPr>
              <a:t>End of Zero Tolerance</a:t>
            </a:r>
            <a:endParaRPr lang="en-US" dirty="0">
              <a:solidFill>
                <a:srgbClr val="FFC000"/>
              </a:solidFill>
            </a:endParaRPr>
          </a:p>
        </p:txBody>
      </p:sp>
      <p:sp>
        <p:nvSpPr>
          <p:cNvPr id="8" name="Content Placeholder 7"/>
          <p:cNvSpPr>
            <a:spLocks noGrp="1"/>
          </p:cNvSpPr>
          <p:nvPr>
            <p:ph idx="1"/>
          </p:nvPr>
        </p:nvSpPr>
        <p:spPr>
          <a:xfrm>
            <a:off x="457200" y="1600200"/>
            <a:ext cx="8458200" cy="4953000"/>
          </a:xfrm>
        </p:spPr>
        <p:txBody>
          <a:bodyPr/>
          <a:lstStyle/>
          <a:p>
            <a:r>
              <a:rPr lang="en-US" b="1" dirty="0" smtClean="0">
                <a:solidFill>
                  <a:schemeClr val="bg1"/>
                </a:solidFill>
                <a:latin typeface="Arial" pitchFamily="34" charset="0"/>
                <a:cs typeface="Arial" pitchFamily="34" charset="0"/>
              </a:rPr>
              <a:t>The legislature has moved away from the concept of zero tolerance. It means that administrators will be required to exercise some discretion in determining such factors as “self defense” and “intent”</a:t>
            </a:r>
          </a:p>
          <a:p>
            <a:endParaRPr lang="en-US" b="1" dirty="0" smtClean="0">
              <a:solidFill>
                <a:schemeClr val="bg1"/>
              </a:solidFill>
              <a:latin typeface="Arial" pitchFamily="34" charset="0"/>
              <a:cs typeface="Arial" pitchFamily="34" charset="0"/>
            </a:endParaRPr>
          </a:p>
          <a:p>
            <a:r>
              <a:rPr lang="en-US" b="1" dirty="0" smtClean="0">
                <a:solidFill>
                  <a:schemeClr val="bg1"/>
                </a:solidFill>
                <a:latin typeface="Arial" pitchFamily="34" charset="0"/>
                <a:cs typeface="Arial" pitchFamily="34" charset="0"/>
              </a:rPr>
              <a:t>Common Sense</a:t>
            </a:r>
            <a:endParaRPr lang="en-US" b="1" dirty="0">
              <a:solidFill>
                <a:schemeClr val="bg1"/>
              </a:solidFill>
              <a:latin typeface="Arial" pitchFamily="34" charset="0"/>
              <a:cs typeface="Arial" pitchFamily="34" charset="0"/>
            </a:endParaRPr>
          </a:p>
        </p:txBody>
      </p:sp>
      <p:pic>
        <p:nvPicPr>
          <p:cNvPr id="15365" name="Picture 5" descr="C:\Documents and Settings\david.kohutek\Local Settings\Temporary Internet Files\Content.IE5\072023W2\MC900353587[1].wmf"/>
          <p:cNvPicPr>
            <a:picLocks noChangeAspect="1" noChangeArrowheads="1"/>
          </p:cNvPicPr>
          <p:nvPr/>
        </p:nvPicPr>
        <p:blipFill>
          <a:blip r:embed="rId3" cstate="print"/>
          <a:srcRect/>
          <a:stretch>
            <a:fillRect/>
          </a:stretch>
        </p:blipFill>
        <p:spPr bwMode="auto">
          <a:xfrm>
            <a:off x="6553200" y="4343400"/>
            <a:ext cx="2362200" cy="2286000"/>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433</TotalTime>
  <Words>682</Words>
  <Application>Microsoft Office PowerPoint</Application>
  <PresentationFormat>On-screen Show (4:3)</PresentationFormat>
  <Paragraphs>143</Paragraphs>
  <Slides>17</Slides>
  <Notes>15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19" baseType="lpstr">
      <vt:lpstr>Apex</vt:lpstr>
      <vt:lpstr>Picture (32-bit)</vt:lpstr>
      <vt:lpstr>10 thINGS you can do to ensure compliance with the law</vt:lpstr>
      <vt:lpstr>Know Your Jurisdiction</vt:lpstr>
      <vt:lpstr>Be Prepared for Teacher Removal</vt:lpstr>
      <vt:lpstr>Special Rules For Special Populations</vt:lpstr>
      <vt:lpstr>Be Aware of the  “Shoulda Known” Kids</vt:lpstr>
      <vt:lpstr>Describe the Offense with CARE</vt:lpstr>
      <vt:lpstr>TPC – For Public Lewdness or Indecent Exposure Use</vt:lpstr>
      <vt:lpstr>Instead of Assault or Terroristic Threat Use:</vt:lpstr>
      <vt:lpstr>End of Zero Tolerance</vt:lpstr>
      <vt:lpstr>Length of DAEP Assignment</vt:lpstr>
      <vt:lpstr>DAEP Placement Term</vt:lpstr>
      <vt:lpstr>DAEP Term: Additional Days</vt:lpstr>
      <vt:lpstr>Corporal Punishment</vt:lpstr>
      <vt:lpstr>Restraint</vt:lpstr>
      <vt:lpstr>Extracurricular</vt:lpstr>
      <vt:lpstr>School Attorney</vt:lpstr>
      <vt:lpstr>Source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10 things you can do to ensure compliance with the law</dc:title>
  <dc:creator>mgamboa</dc:creator>
  <cp:lastModifiedBy>Letitia Wetterauer</cp:lastModifiedBy>
  <cp:revision>31</cp:revision>
  <cp:lastPrinted>2010-10-24T00:53:28Z</cp:lastPrinted>
  <dcterms:created xsi:type="dcterms:W3CDTF">2010-10-17T19:27:30Z</dcterms:created>
  <dcterms:modified xsi:type="dcterms:W3CDTF">2010-11-17T22:36:22Z</dcterms:modified>
</cp:coreProperties>
</file>